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Lst>
  <p:sldSz cx="18288000" cy="10287000"/>
  <p:notesSz cx="6858000" cy="9144000"/>
  <p:embeddedFontLst>
    <p:embeddedFont>
      <p:font typeface="Calibri" panose="020F0502020204030204" pitchFamily="34" charset="0"/>
      <p:regular r:id="rId45"/>
      <p:bold r:id="rId46"/>
      <p:italic r:id="rId47"/>
      <p:boldItalic r:id="rId48"/>
    </p:embeddedFont>
    <p:embeddedFont>
      <p:font typeface="Canva Sans" panose="020B0503030501040103" pitchFamily="34" charset="0"/>
      <p:regular r:id="rId49"/>
    </p:embeddedFont>
    <p:embeddedFont>
      <p:font typeface="Canva Sans Bold" panose="020B0803030501040103" pitchFamily="34" charset="0"/>
      <p:regular r:id="rId50"/>
      <p:bold r:id="rId51"/>
    </p:embeddedFont>
    <p:embeddedFont>
      <p:font typeface="DM Sans" pitchFamily="2" charset="77"/>
      <p:regular r:id="rId52"/>
      <p:bold r:id="rId53"/>
      <p:italic r:id="rId54"/>
      <p:boldItalic r:id="rId55"/>
    </p:embeddedFont>
    <p:embeddedFont>
      <p:font typeface="DM Sans Bold" pitchFamily="2" charset="77"/>
      <p:regular r:id="rId56"/>
      <p:bold r:id="rId57"/>
    </p:embeddedFont>
    <p:embeddedFont>
      <p:font typeface="DM Sans Medium" pitchFamily="2" charset="77"/>
      <p:regular r:id="rId58"/>
      <p:italic r:id="rId5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5" autoAdjust="0"/>
    <p:restoredTop sz="94618" autoAdjust="0"/>
  </p:normalViewPr>
  <p:slideViewPr>
    <p:cSldViewPr>
      <p:cViewPr varScale="1">
        <p:scale>
          <a:sx n="51" d="100"/>
          <a:sy n="51" d="100"/>
        </p:scale>
        <p:origin x="248" y="105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3.fntdata"/><Relationship Id="rId50" Type="http://schemas.openxmlformats.org/officeDocument/2006/relationships/font" Target="fonts/font6.fntdata"/><Relationship Id="rId55" Type="http://schemas.openxmlformats.org/officeDocument/2006/relationships/font" Target="fonts/font11.fntdata"/><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1.fntdata"/><Relationship Id="rId53" Type="http://schemas.openxmlformats.org/officeDocument/2006/relationships/font" Target="fonts/font9.fntdata"/><Relationship Id="rId58" Type="http://schemas.openxmlformats.org/officeDocument/2006/relationships/font" Target="fonts/font14.fntdata"/><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4.fntdata"/><Relationship Id="rId56" Type="http://schemas.openxmlformats.org/officeDocument/2006/relationships/font" Target="fonts/font12.fntdata"/><Relationship Id="rId8" Type="http://schemas.openxmlformats.org/officeDocument/2006/relationships/slide" Target="slides/slide7.xml"/><Relationship Id="rId51" Type="http://schemas.openxmlformats.org/officeDocument/2006/relationships/font" Target="fonts/font7.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2.fntdata"/><Relationship Id="rId59" Type="http://schemas.openxmlformats.org/officeDocument/2006/relationships/font" Target="fonts/font15.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0.fntdata"/><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5.fntdata"/><Relationship Id="rId57" Type="http://schemas.openxmlformats.org/officeDocument/2006/relationships/font" Target="fonts/font13.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8.fntdata"/><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10/6/23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10/6/23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10/6/23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10/6/23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10/6/23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10/6/23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10/6/23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10/6/23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10/6/23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10/6/23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10/6/23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10/6/23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hyperlink" Target="https://www.exabeam.com/explainers/mitre-attck/what-is-mitre-attck-an-explainer/" TargetMode="Externa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sv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11.svg"/><Relationship Id="rId4" Type="http://schemas.openxmlformats.org/officeDocument/2006/relationships/image" Target="../media/image10.png"/></Relationships>
</file>

<file path=ppt/slides/_rels/slide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hyperlink" Target="https://www.fortinet.com/resources/cyberglossary/what-is-port-scan" TargetMode="Externa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 Id="rId4" Type="http://schemas.openxmlformats.org/officeDocument/2006/relationships/image" Target="../media/image25.svg"/></Relationships>
</file>

<file path=ppt/slides/_rels/slide3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6.png"/><Relationship Id="rId1" Type="http://schemas.openxmlformats.org/officeDocument/2006/relationships/slideLayout" Target="../slideLayouts/slideLayout7.xml"/><Relationship Id="rId4" Type="http://schemas.openxmlformats.org/officeDocument/2006/relationships/image" Target="../media/image25.svg"/></Relationships>
</file>

<file path=ppt/slides/_rels/slide3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30.sv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5034C4"/>
        </a:solidFill>
        <a:effectLst/>
      </p:bgPr>
    </p:bg>
    <p:spTree>
      <p:nvGrpSpPr>
        <p:cNvPr id="1" name=""/>
        <p:cNvGrpSpPr/>
        <p:nvPr/>
      </p:nvGrpSpPr>
      <p:grpSpPr>
        <a:xfrm>
          <a:off x="0" y="0"/>
          <a:ext cx="0" cy="0"/>
          <a:chOff x="0" y="0"/>
          <a:chExt cx="0" cy="0"/>
        </a:xfrm>
      </p:grpSpPr>
      <p:grpSp>
        <p:nvGrpSpPr>
          <p:cNvPr id="2" name="Group 2"/>
          <p:cNvGrpSpPr/>
          <p:nvPr/>
        </p:nvGrpSpPr>
        <p:grpSpPr>
          <a:xfrm>
            <a:off x="0" y="7391064"/>
            <a:ext cx="18288000" cy="2885103"/>
            <a:chOff x="0" y="0"/>
            <a:chExt cx="4816593" cy="759863"/>
          </a:xfrm>
        </p:grpSpPr>
        <p:sp>
          <p:nvSpPr>
            <p:cNvPr id="3" name="Freeform 3"/>
            <p:cNvSpPr/>
            <p:nvPr/>
          </p:nvSpPr>
          <p:spPr>
            <a:xfrm>
              <a:off x="0" y="0"/>
              <a:ext cx="4816592" cy="759863"/>
            </a:xfrm>
            <a:custGeom>
              <a:avLst/>
              <a:gdLst/>
              <a:ahLst/>
              <a:cxnLst/>
              <a:rect l="l" t="t" r="r" b="b"/>
              <a:pathLst>
                <a:path w="4816592" h="759863">
                  <a:moveTo>
                    <a:pt x="0" y="0"/>
                  </a:moveTo>
                  <a:lnTo>
                    <a:pt x="4816592" y="0"/>
                  </a:lnTo>
                  <a:lnTo>
                    <a:pt x="4816592" y="759863"/>
                  </a:lnTo>
                  <a:lnTo>
                    <a:pt x="0" y="759863"/>
                  </a:lnTo>
                  <a:close/>
                </a:path>
              </a:pathLst>
            </a:custGeom>
            <a:solidFill>
              <a:srgbClr val="C9C4DD"/>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100"/>
                </a:lnSpc>
              </a:pPr>
              <a:endParaRPr/>
            </a:p>
          </p:txBody>
        </p:sp>
      </p:grpSp>
      <p:sp>
        <p:nvSpPr>
          <p:cNvPr id="5" name="Freeform 5"/>
          <p:cNvSpPr/>
          <p:nvPr/>
        </p:nvSpPr>
        <p:spPr>
          <a:xfrm>
            <a:off x="885825" y="1028700"/>
            <a:ext cx="5482971" cy="8229600"/>
          </a:xfrm>
          <a:custGeom>
            <a:avLst/>
            <a:gdLst/>
            <a:ahLst/>
            <a:cxnLst/>
            <a:rect l="l" t="t" r="r" b="b"/>
            <a:pathLst>
              <a:path w="5482971" h="8229600">
                <a:moveTo>
                  <a:pt x="0" y="0"/>
                </a:moveTo>
                <a:lnTo>
                  <a:pt x="5482971" y="0"/>
                </a:lnTo>
                <a:lnTo>
                  <a:pt x="5482971" y="8229600"/>
                </a:lnTo>
                <a:lnTo>
                  <a:pt x="0" y="8229600"/>
                </a:lnTo>
                <a:lnTo>
                  <a:pt x="0" y="0"/>
                </a:lnTo>
                <a:close/>
              </a:path>
            </a:pathLst>
          </a:custGeom>
          <a:blipFill>
            <a:blip r:embed="rId2"/>
            <a:stretch>
              <a:fillRect l="-63278" r="-63278"/>
            </a:stretch>
          </a:blipFill>
        </p:spPr>
      </p:sp>
      <p:sp>
        <p:nvSpPr>
          <p:cNvPr id="6" name="TextBox 6"/>
          <p:cNvSpPr txBox="1"/>
          <p:nvPr/>
        </p:nvSpPr>
        <p:spPr>
          <a:xfrm>
            <a:off x="7588447" y="2908783"/>
            <a:ext cx="9670853" cy="1514475"/>
          </a:xfrm>
          <a:prstGeom prst="rect">
            <a:avLst/>
          </a:prstGeom>
        </p:spPr>
        <p:txBody>
          <a:bodyPr lIns="0" tIns="0" rIns="0" bIns="0" rtlCol="0" anchor="t">
            <a:spAutoFit/>
          </a:bodyPr>
          <a:lstStyle/>
          <a:p>
            <a:pPr>
              <a:lnSpc>
                <a:spcPts val="11999"/>
              </a:lnSpc>
            </a:pPr>
            <a:r>
              <a:rPr lang="en-US" sz="9999">
                <a:solidFill>
                  <a:srgbClr val="FFFFFF"/>
                </a:solidFill>
                <a:latin typeface="DM Sans Bold"/>
              </a:rPr>
              <a:t>MITRE ENGAGE </a:t>
            </a:r>
          </a:p>
        </p:txBody>
      </p:sp>
      <p:sp>
        <p:nvSpPr>
          <p:cNvPr id="7" name="TextBox 7"/>
          <p:cNvSpPr txBox="1"/>
          <p:nvPr/>
        </p:nvSpPr>
        <p:spPr>
          <a:xfrm>
            <a:off x="12556717" y="8739187"/>
            <a:ext cx="4702583" cy="563880"/>
          </a:xfrm>
          <a:prstGeom prst="rect">
            <a:avLst/>
          </a:prstGeom>
        </p:spPr>
        <p:txBody>
          <a:bodyPr lIns="0" tIns="0" rIns="0" bIns="0" rtlCol="0" anchor="t">
            <a:spAutoFit/>
          </a:bodyPr>
          <a:lstStyle/>
          <a:p>
            <a:pPr>
              <a:lnSpc>
                <a:spcPts val="4619"/>
              </a:lnSpc>
            </a:pPr>
            <a:r>
              <a:rPr lang="en-US" sz="3299">
                <a:solidFill>
                  <a:srgbClr val="1B1617"/>
                </a:solidFill>
                <a:latin typeface="DM Sans"/>
              </a:rPr>
              <a:t>-ARUN ASHOK BADRI</a:t>
            </a:r>
          </a:p>
        </p:txBody>
      </p:sp>
      <p:sp>
        <p:nvSpPr>
          <p:cNvPr id="8" name="TextBox 8"/>
          <p:cNvSpPr txBox="1"/>
          <p:nvPr/>
        </p:nvSpPr>
        <p:spPr>
          <a:xfrm>
            <a:off x="10883579" y="4356583"/>
            <a:ext cx="6290862" cy="563880"/>
          </a:xfrm>
          <a:prstGeom prst="rect">
            <a:avLst/>
          </a:prstGeom>
        </p:spPr>
        <p:txBody>
          <a:bodyPr lIns="0" tIns="0" rIns="0" bIns="0" rtlCol="0" anchor="t">
            <a:spAutoFit/>
          </a:bodyPr>
          <a:lstStyle/>
          <a:p>
            <a:pPr>
              <a:lnSpc>
                <a:spcPts val="4619"/>
              </a:lnSpc>
            </a:pPr>
            <a:r>
              <a:rPr lang="en-US" sz="3299">
                <a:solidFill>
                  <a:srgbClr val="D9D9D9"/>
                </a:solidFill>
                <a:latin typeface="DM Sans"/>
              </a:rPr>
              <a:t>GOALS AND IMPLEMENTATION</a:t>
            </a:r>
          </a:p>
        </p:txBody>
      </p:sp>
      <p:sp>
        <p:nvSpPr>
          <p:cNvPr id="9" name="TextBox 9"/>
          <p:cNvSpPr txBox="1"/>
          <p:nvPr/>
        </p:nvSpPr>
        <p:spPr>
          <a:xfrm>
            <a:off x="7636072" y="1870190"/>
            <a:ext cx="7319562" cy="563880"/>
          </a:xfrm>
          <a:prstGeom prst="rect">
            <a:avLst/>
          </a:prstGeom>
        </p:spPr>
        <p:txBody>
          <a:bodyPr lIns="0" tIns="0" rIns="0" bIns="0" rtlCol="0" anchor="t">
            <a:spAutoFit/>
          </a:bodyPr>
          <a:lstStyle/>
          <a:p>
            <a:pPr>
              <a:lnSpc>
                <a:spcPts val="4619"/>
              </a:lnSpc>
            </a:pPr>
            <a:r>
              <a:rPr lang="en-US" sz="3299">
                <a:solidFill>
                  <a:srgbClr val="D9D9D9"/>
                </a:solidFill>
                <a:latin typeface="DM Sans"/>
              </a:rPr>
              <a:t>INTERNSHIP REPORT FOR MONTH 1</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0"/>
            <a:ext cx="18330339" cy="10287000"/>
          </a:xfrm>
          <a:prstGeom prst="rect">
            <a:avLst/>
          </a:prstGeom>
          <a:solidFill>
            <a:srgbClr val="5034C4"/>
          </a:solidFill>
          <a:ln cap="sq">
            <a:noFill/>
            <a:prstDash val="solid"/>
            <a:miter/>
          </a:ln>
        </p:spPr>
      </p:sp>
      <p:graphicFrame>
        <p:nvGraphicFramePr>
          <p:cNvPr id="3" name="Table 3"/>
          <p:cNvGraphicFramePr>
            <a:graphicFrameLocks noGrp="1"/>
          </p:cNvGraphicFramePr>
          <p:nvPr/>
        </p:nvGraphicFramePr>
        <p:xfrm>
          <a:off x="13225185" y="4653345"/>
          <a:ext cx="4208556" cy="5849944"/>
        </p:xfrm>
        <a:graphic>
          <a:graphicData uri="http://schemas.openxmlformats.org/drawingml/2006/table">
            <a:tbl>
              <a:tblPr/>
              <a:tblGrid>
                <a:gridCol w="1135515">
                  <a:extLst>
                    <a:ext uri="{9D8B030D-6E8A-4147-A177-3AD203B41FA5}">
                      <a16:colId xmlns:a16="http://schemas.microsoft.com/office/drawing/2014/main" val="20000"/>
                    </a:ext>
                  </a:extLst>
                </a:gridCol>
                <a:gridCol w="3073041">
                  <a:extLst>
                    <a:ext uri="{9D8B030D-6E8A-4147-A177-3AD203B41FA5}">
                      <a16:colId xmlns:a16="http://schemas.microsoft.com/office/drawing/2014/main" val="20001"/>
                    </a:ext>
                  </a:extLst>
                </a:gridCol>
              </a:tblGrid>
              <a:tr h="973591">
                <a:tc>
                  <a:txBody>
                    <a:bodyPr/>
                    <a:lstStyle/>
                    <a:p>
                      <a:pPr algn="r">
                        <a:lnSpc>
                          <a:spcPts val="4725"/>
                        </a:lnSpc>
                        <a:defRPr/>
                      </a:pPr>
                      <a:endParaRPr lang="en-US" sz="1100"/>
                    </a:p>
                  </a:txBody>
                  <a:tcPr marL="183696" marR="183696" marT="183696" marB="183696"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tc>
                  <a:txBody>
                    <a:bodyPr/>
                    <a:lstStyle/>
                    <a:p>
                      <a:pPr algn="l">
                        <a:lnSpc>
                          <a:spcPts val="3374"/>
                        </a:lnSpc>
                        <a:defRPr/>
                      </a:pPr>
                      <a:r>
                        <a:rPr lang="en-US" sz="2410">
                          <a:solidFill>
                            <a:srgbClr val="FFFFFF"/>
                          </a:solidFill>
                          <a:latin typeface="DM Sans"/>
                        </a:rPr>
                        <a:t>ATT&amp;CK</a:t>
                      </a:r>
                      <a:endParaRPr lang="en-US" sz="1100"/>
                    </a:p>
                  </a:txBody>
                  <a:tcPr marL="183696" marR="183696" marT="183696" marB="183696"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973892">
                <a:tc>
                  <a:txBody>
                    <a:bodyPr/>
                    <a:lstStyle/>
                    <a:p>
                      <a:pPr algn="r">
                        <a:lnSpc>
                          <a:spcPts val="4725"/>
                        </a:lnSpc>
                        <a:defRPr/>
                      </a:pPr>
                      <a:endParaRPr lang="en-US" sz="1100"/>
                    </a:p>
                  </a:txBody>
                  <a:tcPr marL="183696" marR="183696" marT="183696" marB="183696"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tc>
                  <a:txBody>
                    <a:bodyPr/>
                    <a:lstStyle/>
                    <a:p>
                      <a:pPr algn="l">
                        <a:lnSpc>
                          <a:spcPts val="3374"/>
                        </a:lnSpc>
                        <a:defRPr/>
                      </a:pPr>
                      <a:r>
                        <a:rPr lang="en-US" sz="2410">
                          <a:solidFill>
                            <a:srgbClr val="FFFFFF"/>
                          </a:solidFill>
                          <a:latin typeface="DM Sans"/>
                        </a:rPr>
                        <a:t>ENGAGE</a:t>
                      </a:r>
                      <a:endParaRPr lang="en-US" sz="1100"/>
                    </a:p>
                  </a:txBody>
                  <a:tcPr marL="183696" marR="183696" marT="183696" marB="183696"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973892">
                <a:tc>
                  <a:txBody>
                    <a:bodyPr/>
                    <a:lstStyle/>
                    <a:p>
                      <a:pPr algn="r">
                        <a:lnSpc>
                          <a:spcPts val="4725"/>
                        </a:lnSpc>
                        <a:defRPr/>
                      </a:pPr>
                      <a:endParaRPr lang="en-US" sz="1100"/>
                    </a:p>
                  </a:txBody>
                  <a:tcPr marL="183696" marR="183696" marT="183696" marB="183696"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tc>
                  <a:txBody>
                    <a:bodyPr/>
                    <a:lstStyle/>
                    <a:p>
                      <a:pPr algn="l">
                        <a:lnSpc>
                          <a:spcPts val="3374"/>
                        </a:lnSpc>
                        <a:defRPr/>
                      </a:pPr>
                      <a:r>
                        <a:rPr lang="en-US" sz="2410">
                          <a:solidFill>
                            <a:srgbClr val="FFFFFF"/>
                          </a:solidFill>
                          <a:latin typeface="DM Sans"/>
                        </a:rPr>
                        <a:t>D3FEND</a:t>
                      </a:r>
                      <a:endParaRPr lang="en-US" sz="1100"/>
                    </a:p>
                  </a:txBody>
                  <a:tcPr marL="183696" marR="183696" marT="183696" marB="183696"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973892">
                <a:tc>
                  <a:txBody>
                    <a:bodyPr/>
                    <a:lstStyle/>
                    <a:p>
                      <a:pPr algn="r">
                        <a:lnSpc>
                          <a:spcPts val="4725"/>
                        </a:lnSpc>
                        <a:defRPr/>
                      </a:pPr>
                      <a:endParaRPr lang="en-US" sz="1100"/>
                    </a:p>
                  </a:txBody>
                  <a:tcPr marL="183696" marR="183696" marT="183696" marB="183696"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tc>
                  <a:txBody>
                    <a:bodyPr/>
                    <a:lstStyle/>
                    <a:p>
                      <a:pPr algn="l">
                        <a:lnSpc>
                          <a:spcPts val="3374"/>
                        </a:lnSpc>
                        <a:defRPr/>
                      </a:pPr>
                      <a:r>
                        <a:rPr lang="en-US" sz="2410">
                          <a:solidFill>
                            <a:srgbClr val="FFFFFF"/>
                          </a:solidFill>
                          <a:latin typeface="DM Sans"/>
                        </a:rPr>
                        <a:t>CALDERA</a:t>
                      </a:r>
                      <a:endParaRPr lang="en-US" sz="1100"/>
                    </a:p>
                  </a:txBody>
                  <a:tcPr marL="183696" marR="183696" marT="183696" marB="183696"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973892">
                <a:tc>
                  <a:txBody>
                    <a:bodyPr/>
                    <a:lstStyle/>
                    <a:p>
                      <a:pPr algn="r">
                        <a:lnSpc>
                          <a:spcPts val="4725"/>
                        </a:lnSpc>
                        <a:defRPr/>
                      </a:pPr>
                      <a:endParaRPr lang="en-US" sz="1100"/>
                    </a:p>
                  </a:txBody>
                  <a:tcPr marL="183696" marR="183696" marT="183696" marB="183696"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tc>
                  <a:txBody>
                    <a:bodyPr/>
                    <a:lstStyle/>
                    <a:p>
                      <a:pPr algn="l">
                        <a:lnSpc>
                          <a:spcPts val="3374"/>
                        </a:lnSpc>
                        <a:defRPr/>
                      </a:pPr>
                      <a:endParaRPr lang="en-US" sz="1100"/>
                    </a:p>
                  </a:txBody>
                  <a:tcPr marL="183696" marR="183696" marT="183696" marB="183696"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980785">
                <a:tc>
                  <a:txBody>
                    <a:bodyPr/>
                    <a:lstStyle/>
                    <a:p>
                      <a:pPr algn="r">
                        <a:lnSpc>
                          <a:spcPts val="4725"/>
                        </a:lnSpc>
                        <a:defRPr/>
                      </a:pPr>
                      <a:endParaRPr lang="en-US" sz="1100"/>
                    </a:p>
                  </a:txBody>
                  <a:tcPr marL="183696" marR="183696" marT="183696" marB="183696"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tc>
                  <a:txBody>
                    <a:bodyPr/>
                    <a:lstStyle/>
                    <a:p>
                      <a:pPr algn="l">
                        <a:lnSpc>
                          <a:spcPts val="3374"/>
                        </a:lnSpc>
                        <a:defRPr/>
                      </a:pPr>
                      <a:endParaRPr lang="en-US" sz="1100"/>
                    </a:p>
                  </a:txBody>
                  <a:tcPr marL="183696" marR="183696" marT="183696" marB="183696"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grpSp>
        <p:nvGrpSpPr>
          <p:cNvPr id="4" name="Group 4"/>
          <p:cNvGrpSpPr/>
          <p:nvPr/>
        </p:nvGrpSpPr>
        <p:grpSpPr>
          <a:xfrm>
            <a:off x="0" y="0"/>
            <a:ext cx="18288000" cy="2674931"/>
            <a:chOff x="0" y="0"/>
            <a:chExt cx="4816593" cy="704508"/>
          </a:xfrm>
        </p:grpSpPr>
        <p:sp>
          <p:nvSpPr>
            <p:cNvPr id="5" name="Freeform 5"/>
            <p:cNvSpPr/>
            <p:nvPr/>
          </p:nvSpPr>
          <p:spPr>
            <a:xfrm>
              <a:off x="0" y="0"/>
              <a:ext cx="4816592" cy="704508"/>
            </a:xfrm>
            <a:custGeom>
              <a:avLst/>
              <a:gdLst/>
              <a:ahLst/>
              <a:cxnLst/>
              <a:rect l="l" t="t" r="r" b="b"/>
              <a:pathLst>
                <a:path w="4816592" h="704508">
                  <a:moveTo>
                    <a:pt x="0" y="0"/>
                  </a:moveTo>
                  <a:lnTo>
                    <a:pt x="4816592" y="0"/>
                  </a:lnTo>
                  <a:lnTo>
                    <a:pt x="4816592" y="704508"/>
                  </a:lnTo>
                  <a:lnTo>
                    <a:pt x="0" y="704508"/>
                  </a:lnTo>
                  <a:close/>
                </a:path>
              </a:pathLst>
            </a:custGeom>
            <a:solidFill>
              <a:srgbClr val="C9C4DD"/>
            </a:solidFill>
          </p:spPr>
        </p:sp>
        <p:sp>
          <p:nvSpPr>
            <p:cNvPr id="6" name="TextBox 6"/>
            <p:cNvSpPr txBox="1"/>
            <p:nvPr/>
          </p:nvSpPr>
          <p:spPr>
            <a:xfrm>
              <a:off x="0" y="-38100"/>
              <a:ext cx="812800" cy="850900"/>
            </a:xfrm>
            <a:prstGeom prst="rect">
              <a:avLst/>
            </a:prstGeom>
          </p:spPr>
          <p:txBody>
            <a:bodyPr lIns="50800" tIns="50800" rIns="50800" bIns="50800" rtlCol="0" anchor="ctr"/>
            <a:lstStyle/>
            <a:p>
              <a:pPr algn="ctr">
                <a:lnSpc>
                  <a:spcPts val="2100"/>
                </a:lnSpc>
              </a:pPr>
              <a:endParaRPr/>
            </a:p>
          </p:txBody>
        </p:sp>
      </p:grpSp>
      <p:sp>
        <p:nvSpPr>
          <p:cNvPr id="7" name="TextBox 7"/>
          <p:cNvSpPr txBox="1"/>
          <p:nvPr/>
        </p:nvSpPr>
        <p:spPr>
          <a:xfrm>
            <a:off x="1028700" y="794540"/>
            <a:ext cx="5973308" cy="1076325"/>
          </a:xfrm>
          <a:prstGeom prst="rect">
            <a:avLst/>
          </a:prstGeom>
        </p:spPr>
        <p:txBody>
          <a:bodyPr lIns="0" tIns="0" rIns="0" bIns="0" rtlCol="0" anchor="t">
            <a:spAutoFit/>
          </a:bodyPr>
          <a:lstStyle/>
          <a:p>
            <a:pPr>
              <a:lnSpc>
                <a:spcPts val="8447"/>
              </a:lnSpc>
            </a:pPr>
            <a:r>
              <a:rPr lang="en-US" sz="7039">
                <a:solidFill>
                  <a:srgbClr val="000000"/>
                </a:solidFill>
                <a:latin typeface="DM Sans Bold"/>
              </a:rPr>
              <a:t>MITRE </a:t>
            </a:r>
          </a:p>
        </p:txBody>
      </p:sp>
      <p:sp>
        <p:nvSpPr>
          <p:cNvPr id="8" name="TextBox 8"/>
          <p:cNvSpPr txBox="1"/>
          <p:nvPr/>
        </p:nvSpPr>
        <p:spPr>
          <a:xfrm>
            <a:off x="545417" y="3535576"/>
            <a:ext cx="5973308" cy="455295"/>
          </a:xfrm>
          <a:prstGeom prst="rect">
            <a:avLst/>
          </a:prstGeom>
        </p:spPr>
        <p:txBody>
          <a:bodyPr lIns="0" tIns="0" rIns="0" bIns="0" rtlCol="0" anchor="t">
            <a:spAutoFit/>
          </a:bodyPr>
          <a:lstStyle/>
          <a:p>
            <a:pPr algn="just">
              <a:lnSpc>
                <a:spcPts val="3779"/>
              </a:lnSpc>
            </a:pPr>
            <a:r>
              <a:rPr lang="en-US" sz="2700">
                <a:solidFill>
                  <a:srgbClr val="0CC0DF"/>
                </a:solidFill>
                <a:latin typeface="DM Sans"/>
              </a:rPr>
              <a:t>WHAT IS IT ?</a:t>
            </a:r>
          </a:p>
        </p:txBody>
      </p:sp>
      <p:sp>
        <p:nvSpPr>
          <p:cNvPr id="9" name="TextBox 9"/>
          <p:cNvSpPr txBox="1"/>
          <p:nvPr/>
        </p:nvSpPr>
        <p:spPr>
          <a:xfrm>
            <a:off x="10463892" y="3535576"/>
            <a:ext cx="7824108" cy="455295"/>
          </a:xfrm>
          <a:prstGeom prst="rect">
            <a:avLst/>
          </a:prstGeom>
        </p:spPr>
        <p:txBody>
          <a:bodyPr lIns="0" tIns="0" rIns="0" bIns="0" rtlCol="0" anchor="t">
            <a:spAutoFit/>
          </a:bodyPr>
          <a:lstStyle/>
          <a:p>
            <a:pPr>
              <a:lnSpc>
                <a:spcPts val="3779"/>
              </a:lnSpc>
            </a:pPr>
            <a:r>
              <a:rPr lang="en-US" sz="2700">
                <a:solidFill>
                  <a:srgbClr val="0CC0DF"/>
                </a:solidFill>
                <a:latin typeface="DM Sans"/>
              </a:rPr>
              <a:t>PROMINENT CYBERSECURITY FRAMEWORKS :</a:t>
            </a:r>
          </a:p>
        </p:txBody>
      </p:sp>
      <p:sp>
        <p:nvSpPr>
          <p:cNvPr id="10" name="TextBox 10"/>
          <p:cNvSpPr txBox="1"/>
          <p:nvPr/>
        </p:nvSpPr>
        <p:spPr>
          <a:xfrm>
            <a:off x="545417" y="4415828"/>
            <a:ext cx="9675004" cy="4842472"/>
          </a:xfrm>
          <a:prstGeom prst="rect">
            <a:avLst/>
          </a:prstGeom>
        </p:spPr>
        <p:txBody>
          <a:bodyPr lIns="0" tIns="0" rIns="0" bIns="0" rtlCol="0" anchor="t">
            <a:spAutoFit/>
          </a:bodyPr>
          <a:lstStyle/>
          <a:p>
            <a:pPr algn="just">
              <a:lnSpc>
                <a:spcPts val="3239"/>
              </a:lnSpc>
            </a:pPr>
            <a:r>
              <a:rPr lang="en-US" sz="2313">
                <a:solidFill>
                  <a:srgbClr val="FFFFFF"/>
                </a:solidFill>
                <a:latin typeface="Canva Sans"/>
              </a:rPr>
              <a:t>The MITRE Corporation is an American not-for-profit organization</a:t>
            </a:r>
          </a:p>
          <a:p>
            <a:pPr algn="just">
              <a:lnSpc>
                <a:spcPts val="3239"/>
              </a:lnSpc>
            </a:pPr>
            <a:endParaRPr lang="en-US" sz="2313">
              <a:solidFill>
                <a:srgbClr val="FFFFFF"/>
              </a:solidFill>
              <a:latin typeface="Canva Sans"/>
            </a:endParaRPr>
          </a:p>
          <a:p>
            <a:pPr algn="just">
              <a:lnSpc>
                <a:spcPts val="3239"/>
              </a:lnSpc>
            </a:pPr>
            <a:r>
              <a:rPr lang="en-US" sz="2313">
                <a:solidFill>
                  <a:srgbClr val="FFFFFF"/>
                </a:solidFill>
                <a:latin typeface="Canva Sans"/>
              </a:rPr>
              <a:t>MITRE is a government-funded research organization based in Bedford, MA, and McLean, VA. </a:t>
            </a:r>
          </a:p>
          <a:p>
            <a:pPr algn="just">
              <a:lnSpc>
                <a:spcPts val="3239"/>
              </a:lnSpc>
            </a:pPr>
            <a:endParaRPr lang="en-US" sz="2313">
              <a:solidFill>
                <a:srgbClr val="FFFFFF"/>
              </a:solidFill>
              <a:latin typeface="Canva Sans"/>
            </a:endParaRPr>
          </a:p>
          <a:p>
            <a:pPr algn="just">
              <a:lnSpc>
                <a:spcPts val="3239"/>
              </a:lnSpc>
            </a:pPr>
            <a:r>
              <a:rPr lang="en-US" sz="2313">
                <a:solidFill>
                  <a:srgbClr val="FFFFFF"/>
                </a:solidFill>
                <a:latin typeface="Canva Sans"/>
              </a:rPr>
              <a:t>The company was spun out of MIT in 1958 and has been involved in a range of commercial and top secret projects for a range of agencies. </a:t>
            </a:r>
          </a:p>
          <a:p>
            <a:pPr algn="just">
              <a:lnSpc>
                <a:spcPts val="3239"/>
              </a:lnSpc>
            </a:pPr>
            <a:endParaRPr lang="en-US" sz="2313">
              <a:solidFill>
                <a:srgbClr val="FFFFFF"/>
              </a:solidFill>
              <a:latin typeface="Canva Sans"/>
            </a:endParaRPr>
          </a:p>
          <a:p>
            <a:pPr algn="just">
              <a:lnSpc>
                <a:spcPts val="3239"/>
              </a:lnSpc>
            </a:pPr>
            <a:r>
              <a:rPr lang="en-US" sz="2313">
                <a:solidFill>
                  <a:srgbClr val="FFFFFF"/>
                </a:solidFill>
                <a:latin typeface="Canva Sans"/>
              </a:rPr>
              <a:t>MITRE has a substantial cybersecurity practice funded by the National Institute of Standards and Technology (NIST).</a:t>
            </a:r>
          </a:p>
          <a:p>
            <a:pPr algn="just">
              <a:lnSpc>
                <a:spcPts val="3239"/>
              </a:lnSpc>
            </a:pPr>
            <a:endParaRPr lang="en-US" sz="2313">
              <a:solidFill>
                <a:srgbClr val="FFFFFF"/>
              </a:solidFill>
              <a:latin typeface="Canva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5034C4"/>
        </a:solidFill>
        <a:effectLst/>
      </p:bgPr>
    </p:bg>
    <p:spTree>
      <p:nvGrpSpPr>
        <p:cNvPr id="1" name=""/>
        <p:cNvGrpSpPr/>
        <p:nvPr/>
      </p:nvGrpSpPr>
      <p:grpSpPr>
        <a:xfrm>
          <a:off x="0" y="0"/>
          <a:ext cx="0" cy="0"/>
          <a:chOff x="0" y="0"/>
          <a:chExt cx="0" cy="0"/>
        </a:xfrm>
      </p:grpSpPr>
      <p:grpSp>
        <p:nvGrpSpPr>
          <p:cNvPr id="2" name="Group 2"/>
          <p:cNvGrpSpPr/>
          <p:nvPr/>
        </p:nvGrpSpPr>
        <p:grpSpPr>
          <a:xfrm>
            <a:off x="0" y="6333074"/>
            <a:ext cx="18288000" cy="3993940"/>
            <a:chOff x="0" y="0"/>
            <a:chExt cx="4816593" cy="1051902"/>
          </a:xfrm>
        </p:grpSpPr>
        <p:sp>
          <p:nvSpPr>
            <p:cNvPr id="3" name="Freeform 3"/>
            <p:cNvSpPr/>
            <p:nvPr/>
          </p:nvSpPr>
          <p:spPr>
            <a:xfrm>
              <a:off x="0" y="0"/>
              <a:ext cx="4816592" cy="1051902"/>
            </a:xfrm>
            <a:custGeom>
              <a:avLst/>
              <a:gdLst/>
              <a:ahLst/>
              <a:cxnLst/>
              <a:rect l="l" t="t" r="r" b="b"/>
              <a:pathLst>
                <a:path w="4816592" h="1051902">
                  <a:moveTo>
                    <a:pt x="0" y="0"/>
                  </a:moveTo>
                  <a:lnTo>
                    <a:pt x="4816592" y="0"/>
                  </a:lnTo>
                  <a:lnTo>
                    <a:pt x="4816592" y="1051902"/>
                  </a:lnTo>
                  <a:lnTo>
                    <a:pt x="0" y="1051902"/>
                  </a:lnTo>
                  <a:close/>
                </a:path>
              </a:pathLst>
            </a:custGeom>
            <a:solidFill>
              <a:srgbClr val="C9C4DD"/>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100"/>
                </a:lnSpc>
              </a:pPr>
              <a:endParaRPr/>
            </a:p>
          </p:txBody>
        </p:sp>
      </p:grpSp>
      <p:sp>
        <p:nvSpPr>
          <p:cNvPr id="5" name="TextBox 5"/>
          <p:cNvSpPr txBox="1"/>
          <p:nvPr/>
        </p:nvSpPr>
        <p:spPr>
          <a:xfrm>
            <a:off x="878888" y="740114"/>
            <a:ext cx="12467296" cy="1193801"/>
          </a:xfrm>
          <a:prstGeom prst="rect">
            <a:avLst/>
          </a:prstGeom>
        </p:spPr>
        <p:txBody>
          <a:bodyPr lIns="0" tIns="0" rIns="0" bIns="0" rtlCol="0" anchor="t">
            <a:spAutoFit/>
          </a:bodyPr>
          <a:lstStyle/>
          <a:p>
            <a:pPr>
              <a:lnSpc>
                <a:spcPts val="9799"/>
              </a:lnSpc>
            </a:pPr>
            <a:r>
              <a:rPr lang="en-US" sz="6999">
                <a:solidFill>
                  <a:srgbClr val="FFFFFF"/>
                </a:solidFill>
                <a:latin typeface="DM Sans Bold"/>
              </a:rPr>
              <a:t>MITRE ENGAGE</a:t>
            </a:r>
          </a:p>
        </p:txBody>
      </p:sp>
      <p:sp>
        <p:nvSpPr>
          <p:cNvPr id="6" name="TextBox 6"/>
          <p:cNvSpPr txBox="1"/>
          <p:nvPr/>
        </p:nvSpPr>
        <p:spPr>
          <a:xfrm>
            <a:off x="2610750" y="2910205"/>
            <a:ext cx="12642585" cy="2281266"/>
          </a:xfrm>
          <a:prstGeom prst="rect">
            <a:avLst/>
          </a:prstGeom>
        </p:spPr>
        <p:txBody>
          <a:bodyPr lIns="0" tIns="0" rIns="0" bIns="0" rtlCol="0" anchor="t">
            <a:spAutoFit/>
          </a:bodyPr>
          <a:lstStyle/>
          <a:p>
            <a:pPr>
              <a:lnSpc>
                <a:spcPts val="4479"/>
              </a:lnSpc>
            </a:pPr>
            <a:r>
              <a:rPr lang="en-US" sz="3199" dirty="0">
                <a:solidFill>
                  <a:srgbClr val="7AC7CF"/>
                </a:solidFill>
                <a:latin typeface="DM Sans Bold"/>
              </a:rPr>
              <a:t>MITRE Engage is a knowledge base developed by the MITRE corporation, initially known as MITRE Shield. It provides </a:t>
            </a:r>
          </a:p>
          <a:p>
            <a:pPr>
              <a:lnSpc>
                <a:spcPts val="4479"/>
              </a:lnSpc>
            </a:pPr>
            <a:r>
              <a:rPr lang="en-US" sz="3199" dirty="0">
                <a:solidFill>
                  <a:srgbClr val="181712"/>
                </a:solidFill>
                <a:latin typeface="DM Sans Bold"/>
              </a:rPr>
              <a:t>ACTIVE DEFENSE </a:t>
            </a:r>
            <a:r>
              <a:rPr lang="en-US" sz="3199" dirty="0">
                <a:solidFill>
                  <a:srgbClr val="7AC7CF"/>
                </a:solidFill>
                <a:latin typeface="DM Sans Bold"/>
              </a:rPr>
              <a:t>information based on ten years of adversary engagement experience</a:t>
            </a:r>
          </a:p>
        </p:txBody>
      </p:sp>
      <p:sp>
        <p:nvSpPr>
          <p:cNvPr id="7" name="TextBox 7"/>
          <p:cNvSpPr txBox="1"/>
          <p:nvPr/>
        </p:nvSpPr>
        <p:spPr>
          <a:xfrm>
            <a:off x="2610750" y="6570069"/>
            <a:ext cx="12030561" cy="944880"/>
          </a:xfrm>
          <a:prstGeom prst="rect">
            <a:avLst/>
          </a:prstGeom>
        </p:spPr>
        <p:txBody>
          <a:bodyPr lIns="0" tIns="0" rIns="0" bIns="0" rtlCol="0" anchor="t">
            <a:spAutoFit/>
          </a:bodyPr>
          <a:lstStyle/>
          <a:p>
            <a:pPr>
              <a:lnSpc>
                <a:spcPts val="3840"/>
              </a:lnSpc>
            </a:pPr>
            <a:r>
              <a:rPr lang="en-US" sz="2400">
                <a:solidFill>
                  <a:srgbClr val="1A1416"/>
                </a:solidFill>
                <a:latin typeface="DM Sans"/>
              </a:rPr>
              <a:t>To help work with the data, MITRE provides mappings that organize views. It includes a mapping between Engage and the </a:t>
            </a:r>
            <a:r>
              <a:rPr lang="en-US" sz="2400" u="sng">
                <a:solidFill>
                  <a:srgbClr val="1A1416"/>
                </a:solidFill>
                <a:latin typeface="DM Sans"/>
                <a:hlinkClick r:id="rId2" tooltip="https://www.exabeam.com/explainers/mitre-attck/what-is-mitre-attck-an-explainer/"/>
              </a:rPr>
              <a:t>MITRE ATT&amp;CK®</a:t>
            </a:r>
            <a:r>
              <a:rPr lang="en-US" sz="2400">
                <a:solidFill>
                  <a:srgbClr val="1A1416"/>
                </a:solidFill>
                <a:latin typeface="DM Sans"/>
              </a:rPr>
              <a:t> framework. </a:t>
            </a:r>
          </a:p>
        </p:txBody>
      </p:sp>
      <p:sp>
        <p:nvSpPr>
          <p:cNvPr id="8" name="TextBox 8"/>
          <p:cNvSpPr txBox="1"/>
          <p:nvPr/>
        </p:nvSpPr>
        <p:spPr>
          <a:xfrm>
            <a:off x="2610750" y="8457924"/>
            <a:ext cx="12186425" cy="944880"/>
          </a:xfrm>
          <a:prstGeom prst="rect">
            <a:avLst/>
          </a:prstGeom>
        </p:spPr>
        <p:txBody>
          <a:bodyPr lIns="0" tIns="0" rIns="0" bIns="0" rtlCol="0" anchor="t">
            <a:spAutoFit/>
          </a:bodyPr>
          <a:lstStyle/>
          <a:p>
            <a:pPr>
              <a:lnSpc>
                <a:spcPts val="3840"/>
              </a:lnSpc>
            </a:pPr>
            <a:r>
              <a:rPr lang="en-US" sz="2400">
                <a:solidFill>
                  <a:srgbClr val="000000"/>
                </a:solidFill>
                <a:latin typeface="DM Sans"/>
              </a:rPr>
              <a:t>It was released in order to stimulate conversations about adversary engagement and </a:t>
            </a:r>
            <a:r>
              <a:rPr lang="en-US" sz="2400">
                <a:solidFill>
                  <a:srgbClr val="000000"/>
                </a:solidFill>
                <a:latin typeface="DM Sans Bold"/>
              </a:rPr>
              <a:t>ACTIVE DEFENSE</a:t>
            </a:r>
            <a:r>
              <a:rPr lang="en-US" sz="2400">
                <a:solidFill>
                  <a:srgbClr val="000000"/>
                </a:solidFill>
                <a:latin typeface="DM Sans"/>
              </a:rPr>
              <a:t>, as well as ways in which defenders can employ active defense.</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5034C4"/>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2503351"/>
            <a:chOff x="0" y="0"/>
            <a:chExt cx="4816593" cy="659319"/>
          </a:xfrm>
        </p:grpSpPr>
        <p:sp>
          <p:nvSpPr>
            <p:cNvPr id="3" name="Freeform 3"/>
            <p:cNvSpPr/>
            <p:nvPr/>
          </p:nvSpPr>
          <p:spPr>
            <a:xfrm>
              <a:off x="0" y="0"/>
              <a:ext cx="4816592" cy="659319"/>
            </a:xfrm>
            <a:custGeom>
              <a:avLst/>
              <a:gdLst/>
              <a:ahLst/>
              <a:cxnLst/>
              <a:rect l="l" t="t" r="r" b="b"/>
              <a:pathLst>
                <a:path w="4816592" h="659319">
                  <a:moveTo>
                    <a:pt x="0" y="0"/>
                  </a:moveTo>
                  <a:lnTo>
                    <a:pt x="4816592" y="0"/>
                  </a:lnTo>
                  <a:lnTo>
                    <a:pt x="4816592" y="659319"/>
                  </a:lnTo>
                  <a:lnTo>
                    <a:pt x="0" y="659319"/>
                  </a:lnTo>
                  <a:close/>
                </a:path>
              </a:pathLst>
            </a:custGeom>
            <a:solidFill>
              <a:srgbClr val="C9C4DD"/>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100"/>
                </a:lnSpc>
              </a:pPr>
              <a:endParaRPr/>
            </a:p>
          </p:txBody>
        </p:sp>
      </p:grpSp>
      <p:sp>
        <p:nvSpPr>
          <p:cNvPr id="5" name="Freeform 5"/>
          <p:cNvSpPr/>
          <p:nvPr/>
        </p:nvSpPr>
        <p:spPr>
          <a:xfrm>
            <a:off x="0" y="1500689"/>
            <a:ext cx="18288000" cy="8786311"/>
          </a:xfrm>
          <a:custGeom>
            <a:avLst/>
            <a:gdLst/>
            <a:ahLst/>
            <a:cxnLst/>
            <a:rect l="l" t="t" r="r" b="b"/>
            <a:pathLst>
              <a:path w="18288000" h="8786311">
                <a:moveTo>
                  <a:pt x="0" y="0"/>
                </a:moveTo>
                <a:lnTo>
                  <a:pt x="18288000" y="0"/>
                </a:lnTo>
                <a:lnTo>
                  <a:pt x="18288000" y="8786311"/>
                </a:lnTo>
                <a:lnTo>
                  <a:pt x="0" y="8786311"/>
                </a:lnTo>
                <a:lnTo>
                  <a:pt x="0" y="0"/>
                </a:lnTo>
                <a:close/>
              </a:path>
            </a:pathLst>
          </a:custGeom>
          <a:blipFill>
            <a:blip r:embed="rId2"/>
            <a:stretch>
              <a:fillRect/>
            </a:stretch>
          </a:blipFill>
        </p:spPr>
      </p:sp>
      <p:sp>
        <p:nvSpPr>
          <p:cNvPr id="6" name="TextBox 6"/>
          <p:cNvSpPr txBox="1"/>
          <p:nvPr/>
        </p:nvSpPr>
        <p:spPr>
          <a:xfrm>
            <a:off x="281804" y="242025"/>
            <a:ext cx="6310759" cy="1009651"/>
          </a:xfrm>
          <a:prstGeom prst="rect">
            <a:avLst/>
          </a:prstGeom>
        </p:spPr>
        <p:txBody>
          <a:bodyPr lIns="0" tIns="0" rIns="0" bIns="0" rtlCol="0" anchor="t">
            <a:spAutoFit/>
          </a:bodyPr>
          <a:lstStyle/>
          <a:p>
            <a:pPr algn="ctr">
              <a:lnSpc>
                <a:spcPts val="8399"/>
              </a:lnSpc>
            </a:pPr>
            <a:r>
              <a:rPr lang="en-US" sz="5999">
                <a:solidFill>
                  <a:srgbClr val="000000"/>
                </a:solidFill>
                <a:latin typeface="Canva Sans Bold"/>
              </a:rPr>
              <a:t>ENGAGE MATRIX</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5034C4"/>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2503351"/>
            <a:chOff x="0" y="0"/>
            <a:chExt cx="4816593" cy="659319"/>
          </a:xfrm>
        </p:grpSpPr>
        <p:sp>
          <p:nvSpPr>
            <p:cNvPr id="3" name="Freeform 3"/>
            <p:cNvSpPr/>
            <p:nvPr/>
          </p:nvSpPr>
          <p:spPr>
            <a:xfrm>
              <a:off x="0" y="0"/>
              <a:ext cx="4816592" cy="659319"/>
            </a:xfrm>
            <a:custGeom>
              <a:avLst/>
              <a:gdLst/>
              <a:ahLst/>
              <a:cxnLst/>
              <a:rect l="l" t="t" r="r" b="b"/>
              <a:pathLst>
                <a:path w="4816592" h="659319">
                  <a:moveTo>
                    <a:pt x="0" y="0"/>
                  </a:moveTo>
                  <a:lnTo>
                    <a:pt x="4816592" y="0"/>
                  </a:lnTo>
                  <a:lnTo>
                    <a:pt x="4816592" y="659319"/>
                  </a:lnTo>
                  <a:lnTo>
                    <a:pt x="0" y="659319"/>
                  </a:lnTo>
                  <a:close/>
                </a:path>
              </a:pathLst>
            </a:custGeom>
            <a:solidFill>
              <a:srgbClr val="C9C4DD"/>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100"/>
                </a:lnSpc>
              </a:pPr>
              <a:endParaRPr/>
            </a:p>
          </p:txBody>
        </p:sp>
      </p:grpSp>
      <p:sp>
        <p:nvSpPr>
          <p:cNvPr id="5" name="TextBox 5"/>
          <p:cNvSpPr txBox="1"/>
          <p:nvPr/>
        </p:nvSpPr>
        <p:spPr>
          <a:xfrm>
            <a:off x="1028700" y="369602"/>
            <a:ext cx="16945013" cy="1193801"/>
          </a:xfrm>
          <a:prstGeom prst="rect">
            <a:avLst/>
          </a:prstGeom>
        </p:spPr>
        <p:txBody>
          <a:bodyPr lIns="0" tIns="0" rIns="0" bIns="0" rtlCol="0" anchor="t">
            <a:spAutoFit/>
          </a:bodyPr>
          <a:lstStyle/>
          <a:p>
            <a:pPr>
              <a:lnSpc>
                <a:spcPts val="9799"/>
              </a:lnSpc>
            </a:pPr>
            <a:r>
              <a:rPr lang="en-US" sz="6999" spc="34">
                <a:solidFill>
                  <a:srgbClr val="181712"/>
                </a:solidFill>
                <a:latin typeface="DM Sans Bold"/>
              </a:rPr>
              <a:t>ENGAGE MATRIX</a:t>
            </a:r>
          </a:p>
        </p:txBody>
      </p:sp>
      <p:sp>
        <p:nvSpPr>
          <p:cNvPr id="6" name="TextBox 6"/>
          <p:cNvSpPr txBox="1"/>
          <p:nvPr/>
        </p:nvSpPr>
        <p:spPr>
          <a:xfrm>
            <a:off x="1028700" y="2831649"/>
            <a:ext cx="16440186" cy="2124075"/>
          </a:xfrm>
          <a:prstGeom prst="rect">
            <a:avLst/>
          </a:prstGeom>
        </p:spPr>
        <p:txBody>
          <a:bodyPr lIns="0" tIns="0" rIns="0" bIns="0" rtlCol="0" anchor="t">
            <a:spAutoFit/>
          </a:bodyPr>
          <a:lstStyle/>
          <a:p>
            <a:pPr>
              <a:lnSpc>
                <a:spcPts val="4200"/>
              </a:lnSpc>
            </a:pPr>
            <a:r>
              <a:rPr lang="en-US" sz="3000" spc="30">
                <a:solidFill>
                  <a:srgbClr val="000000"/>
                </a:solidFill>
                <a:latin typeface="DM Sans Bold"/>
              </a:rPr>
              <a:t>1. EXPOSE (</a:t>
            </a:r>
            <a:r>
              <a:rPr lang="en-US" sz="3000" spc="30">
                <a:solidFill>
                  <a:srgbClr val="FFFFFF"/>
                </a:solidFill>
                <a:latin typeface="DM Sans Bold"/>
              </a:rPr>
              <a:t>Collect &amp; Detect</a:t>
            </a:r>
            <a:r>
              <a:rPr lang="en-US" sz="3000" spc="30">
                <a:solidFill>
                  <a:srgbClr val="000000"/>
                </a:solidFill>
                <a:latin typeface="DM Sans Bold"/>
              </a:rPr>
              <a:t>) --</a:t>
            </a:r>
            <a:r>
              <a:rPr lang="en-US" sz="3000" spc="30">
                <a:solidFill>
                  <a:srgbClr val="7AC7CF"/>
                </a:solidFill>
                <a:latin typeface="DM Sans Bold"/>
              </a:rPr>
              <a:t> </a:t>
            </a:r>
            <a:r>
              <a:rPr lang="en-US" sz="3000" spc="30">
                <a:solidFill>
                  <a:srgbClr val="FFFFFF"/>
                </a:solidFill>
                <a:latin typeface="DM Sans Bold"/>
              </a:rPr>
              <a:t>We can Expose adversaries on the network by using deceptive activities to provide high fidelity alerts when adversaries are active in the engagement environment.</a:t>
            </a:r>
          </a:p>
          <a:p>
            <a:pPr>
              <a:lnSpc>
                <a:spcPts val="4200"/>
              </a:lnSpc>
            </a:pPr>
            <a:endParaRPr lang="en-US" sz="3000" spc="30">
              <a:solidFill>
                <a:srgbClr val="FFFFFF"/>
              </a:solidFill>
              <a:latin typeface="DM Sans Bold"/>
            </a:endParaRPr>
          </a:p>
        </p:txBody>
      </p:sp>
      <p:sp>
        <p:nvSpPr>
          <p:cNvPr id="7" name="TextBox 7"/>
          <p:cNvSpPr txBox="1"/>
          <p:nvPr/>
        </p:nvSpPr>
        <p:spPr>
          <a:xfrm>
            <a:off x="1028700" y="5131435"/>
            <a:ext cx="16440186" cy="2124075"/>
          </a:xfrm>
          <a:prstGeom prst="rect">
            <a:avLst/>
          </a:prstGeom>
        </p:spPr>
        <p:txBody>
          <a:bodyPr lIns="0" tIns="0" rIns="0" bIns="0" rtlCol="0" anchor="t">
            <a:spAutoFit/>
          </a:bodyPr>
          <a:lstStyle/>
          <a:p>
            <a:pPr>
              <a:lnSpc>
                <a:spcPts val="4200"/>
              </a:lnSpc>
            </a:pPr>
            <a:r>
              <a:rPr lang="en-US" sz="3000" spc="30">
                <a:solidFill>
                  <a:srgbClr val="000000"/>
                </a:solidFill>
                <a:latin typeface="DM Sans Bold"/>
              </a:rPr>
              <a:t>2. AFFECT  (</a:t>
            </a:r>
            <a:r>
              <a:rPr lang="en-US" sz="3000" spc="30">
                <a:solidFill>
                  <a:srgbClr val="FFFFFF"/>
                </a:solidFill>
                <a:latin typeface="DM Sans Bold"/>
              </a:rPr>
              <a:t>Prevent, Direct &amp; Disrupt</a:t>
            </a:r>
            <a:r>
              <a:rPr lang="en-US" sz="3000" spc="30">
                <a:solidFill>
                  <a:srgbClr val="000000"/>
                </a:solidFill>
                <a:latin typeface="DM Sans Bold"/>
              </a:rPr>
              <a:t>) --</a:t>
            </a:r>
            <a:r>
              <a:rPr lang="en-US" sz="3000" spc="30">
                <a:solidFill>
                  <a:srgbClr val="000000"/>
                </a:solidFill>
                <a:latin typeface="DM Sans"/>
              </a:rPr>
              <a:t> </a:t>
            </a:r>
            <a:r>
              <a:rPr lang="en-US" sz="3000" spc="30">
                <a:solidFill>
                  <a:srgbClr val="FFFFFF"/>
                </a:solidFill>
                <a:latin typeface="DM Sans"/>
              </a:rPr>
              <a:t>We can Affect adversaries by having a negative impact on their operations. Affect activities are ultimately about changing the cost-value proposition in cyber operations for the adversary. </a:t>
            </a:r>
          </a:p>
          <a:p>
            <a:pPr>
              <a:lnSpc>
                <a:spcPts val="4200"/>
              </a:lnSpc>
            </a:pPr>
            <a:endParaRPr lang="en-US" sz="3000" spc="30">
              <a:solidFill>
                <a:srgbClr val="FFFFFF"/>
              </a:solidFill>
              <a:latin typeface="DM Sans"/>
            </a:endParaRPr>
          </a:p>
        </p:txBody>
      </p:sp>
      <p:sp>
        <p:nvSpPr>
          <p:cNvPr id="8" name="TextBox 8"/>
          <p:cNvSpPr txBox="1"/>
          <p:nvPr/>
        </p:nvSpPr>
        <p:spPr>
          <a:xfrm>
            <a:off x="1028700" y="7360603"/>
            <a:ext cx="16440186" cy="2124075"/>
          </a:xfrm>
          <a:prstGeom prst="rect">
            <a:avLst/>
          </a:prstGeom>
        </p:spPr>
        <p:txBody>
          <a:bodyPr lIns="0" tIns="0" rIns="0" bIns="0" rtlCol="0" anchor="t">
            <a:spAutoFit/>
          </a:bodyPr>
          <a:lstStyle/>
          <a:p>
            <a:pPr>
              <a:lnSpc>
                <a:spcPts val="4200"/>
              </a:lnSpc>
            </a:pPr>
            <a:r>
              <a:rPr lang="en-US" sz="3000">
                <a:solidFill>
                  <a:srgbClr val="000000"/>
                </a:solidFill>
                <a:latin typeface="DM Sans Bold"/>
              </a:rPr>
              <a:t>3. ELICIT  (</a:t>
            </a:r>
            <a:r>
              <a:rPr lang="en-US" sz="3000">
                <a:solidFill>
                  <a:srgbClr val="FFFFFF"/>
                </a:solidFill>
                <a:latin typeface="DM Sans Bold"/>
              </a:rPr>
              <a:t>Reassure &amp; Motivate</a:t>
            </a:r>
            <a:r>
              <a:rPr lang="en-US" sz="3000">
                <a:solidFill>
                  <a:srgbClr val="000000"/>
                </a:solidFill>
                <a:latin typeface="DM Sans Bold"/>
              </a:rPr>
              <a:t>)--</a:t>
            </a:r>
            <a:r>
              <a:rPr lang="en-US" sz="3000">
                <a:solidFill>
                  <a:srgbClr val="7AC7CF"/>
                </a:solidFill>
                <a:latin typeface="DM Sans Bold"/>
              </a:rPr>
              <a:t> </a:t>
            </a:r>
            <a:r>
              <a:rPr lang="en-US" sz="3000">
                <a:solidFill>
                  <a:srgbClr val="FFFFFF"/>
                </a:solidFill>
                <a:latin typeface="DM Sans"/>
              </a:rPr>
              <a:t>We can Elicit information about the adversary to learn about their TTPs. By creating an engagement environment that is uniquely tailored to engage with specific adversaries, the defenders can encourage the adversary to reveal additional or more advanced capabilities.</a:t>
            </a:r>
          </a:p>
        </p:txBody>
      </p:sp>
      <p:sp>
        <p:nvSpPr>
          <p:cNvPr id="9" name="TextBox 9"/>
          <p:cNvSpPr txBox="1"/>
          <p:nvPr/>
        </p:nvSpPr>
        <p:spPr>
          <a:xfrm>
            <a:off x="1456021" y="1668178"/>
            <a:ext cx="16945013" cy="523873"/>
          </a:xfrm>
          <a:prstGeom prst="rect">
            <a:avLst/>
          </a:prstGeom>
        </p:spPr>
        <p:txBody>
          <a:bodyPr lIns="0" tIns="0" rIns="0" bIns="0" rtlCol="0" anchor="t">
            <a:spAutoFit/>
          </a:bodyPr>
          <a:lstStyle/>
          <a:p>
            <a:pPr>
              <a:lnSpc>
                <a:spcPts val="4200"/>
              </a:lnSpc>
            </a:pPr>
            <a:r>
              <a:rPr lang="en-US" sz="3000" spc="15">
                <a:solidFill>
                  <a:srgbClr val="181712"/>
                </a:solidFill>
                <a:latin typeface="DM Sans Bold"/>
              </a:rPr>
              <a:t>ENGAGEMENT OPERATIONS</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5034C4"/>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2503351"/>
            <a:chOff x="0" y="0"/>
            <a:chExt cx="4816593" cy="659319"/>
          </a:xfrm>
        </p:grpSpPr>
        <p:sp>
          <p:nvSpPr>
            <p:cNvPr id="3" name="Freeform 3"/>
            <p:cNvSpPr/>
            <p:nvPr/>
          </p:nvSpPr>
          <p:spPr>
            <a:xfrm>
              <a:off x="0" y="0"/>
              <a:ext cx="4816592" cy="659319"/>
            </a:xfrm>
            <a:custGeom>
              <a:avLst/>
              <a:gdLst/>
              <a:ahLst/>
              <a:cxnLst/>
              <a:rect l="l" t="t" r="r" b="b"/>
              <a:pathLst>
                <a:path w="4816592" h="659319">
                  <a:moveTo>
                    <a:pt x="0" y="0"/>
                  </a:moveTo>
                  <a:lnTo>
                    <a:pt x="4816592" y="0"/>
                  </a:lnTo>
                  <a:lnTo>
                    <a:pt x="4816592" y="659319"/>
                  </a:lnTo>
                  <a:lnTo>
                    <a:pt x="0" y="659319"/>
                  </a:lnTo>
                  <a:close/>
                </a:path>
              </a:pathLst>
            </a:custGeom>
            <a:solidFill>
              <a:srgbClr val="C9C4DD"/>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100"/>
                </a:lnSpc>
              </a:pPr>
              <a:endParaRPr/>
            </a:p>
          </p:txBody>
        </p:sp>
      </p:grpSp>
      <p:sp>
        <p:nvSpPr>
          <p:cNvPr id="5" name="TextBox 5"/>
          <p:cNvSpPr txBox="1"/>
          <p:nvPr/>
        </p:nvSpPr>
        <p:spPr>
          <a:xfrm>
            <a:off x="1123512" y="365124"/>
            <a:ext cx="16945013" cy="1193801"/>
          </a:xfrm>
          <a:prstGeom prst="rect">
            <a:avLst/>
          </a:prstGeom>
        </p:spPr>
        <p:txBody>
          <a:bodyPr lIns="0" tIns="0" rIns="0" bIns="0" rtlCol="0" anchor="t">
            <a:spAutoFit/>
          </a:bodyPr>
          <a:lstStyle/>
          <a:p>
            <a:pPr>
              <a:lnSpc>
                <a:spcPts val="9799"/>
              </a:lnSpc>
            </a:pPr>
            <a:r>
              <a:rPr lang="en-US" sz="6999" spc="34">
                <a:solidFill>
                  <a:srgbClr val="181712"/>
                </a:solidFill>
                <a:latin typeface="DM Sans Bold"/>
              </a:rPr>
              <a:t>Week 3</a:t>
            </a:r>
          </a:p>
        </p:txBody>
      </p:sp>
      <p:sp>
        <p:nvSpPr>
          <p:cNvPr id="6" name="TextBox 6"/>
          <p:cNvSpPr txBox="1"/>
          <p:nvPr/>
        </p:nvSpPr>
        <p:spPr>
          <a:xfrm>
            <a:off x="1575531" y="1783749"/>
            <a:ext cx="8020488" cy="481328"/>
          </a:xfrm>
          <a:prstGeom prst="rect">
            <a:avLst/>
          </a:prstGeom>
        </p:spPr>
        <p:txBody>
          <a:bodyPr lIns="0" tIns="0" rIns="0" bIns="0" rtlCol="0" anchor="t">
            <a:spAutoFit/>
          </a:bodyPr>
          <a:lstStyle/>
          <a:p>
            <a:pPr>
              <a:lnSpc>
                <a:spcPts val="3920"/>
              </a:lnSpc>
            </a:pPr>
            <a:r>
              <a:rPr lang="en-US" sz="2800" spc="14">
                <a:solidFill>
                  <a:srgbClr val="181712"/>
                </a:solidFill>
                <a:latin typeface="DM Sans Bold"/>
              </a:rPr>
              <a:t>Below is our Internship Goal for Week 3</a:t>
            </a:r>
          </a:p>
        </p:txBody>
      </p:sp>
      <p:sp>
        <p:nvSpPr>
          <p:cNvPr id="7" name="TextBox 7"/>
          <p:cNvSpPr txBox="1"/>
          <p:nvPr/>
        </p:nvSpPr>
        <p:spPr>
          <a:xfrm>
            <a:off x="1575531" y="3810261"/>
            <a:ext cx="16850201" cy="1073784"/>
          </a:xfrm>
          <a:prstGeom prst="rect">
            <a:avLst/>
          </a:prstGeom>
        </p:spPr>
        <p:txBody>
          <a:bodyPr lIns="0" tIns="0" rIns="0" bIns="0" rtlCol="0" anchor="t">
            <a:spAutoFit/>
          </a:bodyPr>
          <a:lstStyle/>
          <a:p>
            <a:pPr>
              <a:lnSpc>
                <a:spcPts val="4340"/>
              </a:lnSpc>
            </a:pPr>
            <a:r>
              <a:rPr lang="en-US" sz="3100" spc="15">
                <a:solidFill>
                  <a:srgbClr val="FFFFFF"/>
                </a:solidFill>
                <a:latin typeface="DM Sans Bold"/>
              </a:rPr>
              <a:t>(1) Selecting one of the goals (Expose, Affect, and Elicit) to study deeper and defining each action under these goals in detail.</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2674931"/>
            <a:chOff x="0" y="0"/>
            <a:chExt cx="4816593" cy="704508"/>
          </a:xfrm>
        </p:grpSpPr>
        <p:sp>
          <p:nvSpPr>
            <p:cNvPr id="3" name="Freeform 3"/>
            <p:cNvSpPr/>
            <p:nvPr/>
          </p:nvSpPr>
          <p:spPr>
            <a:xfrm>
              <a:off x="0" y="0"/>
              <a:ext cx="4816592" cy="704508"/>
            </a:xfrm>
            <a:custGeom>
              <a:avLst/>
              <a:gdLst/>
              <a:ahLst/>
              <a:cxnLst/>
              <a:rect l="l" t="t" r="r" b="b"/>
              <a:pathLst>
                <a:path w="4816592" h="704508">
                  <a:moveTo>
                    <a:pt x="0" y="0"/>
                  </a:moveTo>
                  <a:lnTo>
                    <a:pt x="4816592" y="0"/>
                  </a:lnTo>
                  <a:lnTo>
                    <a:pt x="4816592" y="704508"/>
                  </a:lnTo>
                  <a:lnTo>
                    <a:pt x="0" y="704508"/>
                  </a:lnTo>
                  <a:close/>
                </a:path>
              </a:pathLst>
            </a:custGeom>
            <a:solidFill>
              <a:srgbClr val="C9C4DD"/>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100"/>
                </a:lnSpc>
              </a:pPr>
              <a:endParaRPr/>
            </a:p>
          </p:txBody>
        </p:sp>
      </p:grpSp>
      <p:sp>
        <p:nvSpPr>
          <p:cNvPr id="5" name="TextBox 5"/>
          <p:cNvSpPr txBox="1"/>
          <p:nvPr/>
        </p:nvSpPr>
        <p:spPr>
          <a:xfrm>
            <a:off x="830106" y="985838"/>
            <a:ext cx="10546591" cy="1057275"/>
          </a:xfrm>
          <a:prstGeom prst="rect">
            <a:avLst/>
          </a:prstGeom>
        </p:spPr>
        <p:txBody>
          <a:bodyPr lIns="0" tIns="0" rIns="0" bIns="0" rtlCol="0" anchor="t">
            <a:spAutoFit/>
          </a:bodyPr>
          <a:lstStyle/>
          <a:p>
            <a:pPr>
              <a:lnSpc>
                <a:spcPts val="8399"/>
              </a:lnSpc>
            </a:pPr>
            <a:r>
              <a:rPr lang="en-US" sz="6999" dirty="0">
                <a:solidFill>
                  <a:srgbClr val="000000"/>
                </a:solidFill>
                <a:latin typeface="DM Sans Bold"/>
              </a:rPr>
              <a:t>ENGAGE Goal: AFFECT</a:t>
            </a:r>
          </a:p>
        </p:txBody>
      </p:sp>
      <p:grpSp>
        <p:nvGrpSpPr>
          <p:cNvPr id="6" name="Group 6"/>
          <p:cNvGrpSpPr/>
          <p:nvPr/>
        </p:nvGrpSpPr>
        <p:grpSpPr>
          <a:xfrm>
            <a:off x="0" y="5490923"/>
            <a:ext cx="18288000" cy="4796077"/>
            <a:chOff x="0" y="0"/>
            <a:chExt cx="4816593" cy="1263164"/>
          </a:xfrm>
        </p:grpSpPr>
        <p:sp>
          <p:nvSpPr>
            <p:cNvPr id="7" name="Freeform 7"/>
            <p:cNvSpPr/>
            <p:nvPr/>
          </p:nvSpPr>
          <p:spPr>
            <a:xfrm>
              <a:off x="0" y="0"/>
              <a:ext cx="4816592" cy="1263164"/>
            </a:xfrm>
            <a:custGeom>
              <a:avLst/>
              <a:gdLst/>
              <a:ahLst/>
              <a:cxnLst/>
              <a:rect l="l" t="t" r="r" b="b"/>
              <a:pathLst>
                <a:path w="4816592" h="1263164">
                  <a:moveTo>
                    <a:pt x="0" y="0"/>
                  </a:moveTo>
                  <a:lnTo>
                    <a:pt x="4816592" y="0"/>
                  </a:lnTo>
                  <a:lnTo>
                    <a:pt x="4816592" y="1263164"/>
                  </a:lnTo>
                  <a:lnTo>
                    <a:pt x="0" y="1263164"/>
                  </a:lnTo>
                  <a:close/>
                </a:path>
              </a:pathLst>
            </a:custGeom>
            <a:solidFill>
              <a:srgbClr val="5034C4"/>
            </a:solidFill>
          </p:spPr>
        </p:sp>
        <p:sp>
          <p:nvSpPr>
            <p:cNvPr id="8" name="TextBox 8"/>
            <p:cNvSpPr txBox="1"/>
            <p:nvPr/>
          </p:nvSpPr>
          <p:spPr>
            <a:xfrm>
              <a:off x="0" y="-38100"/>
              <a:ext cx="812800" cy="850900"/>
            </a:xfrm>
            <a:prstGeom prst="rect">
              <a:avLst/>
            </a:prstGeom>
          </p:spPr>
          <p:txBody>
            <a:bodyPr lIns="50800" tIns="50800" rIns="50800" bIns="50800" rtlCol="0" anchor="ctr"/>
            <a:lstStyle/>
            <a:p>
              <a:pPr algn="ctr">
                <a:lnSpc>
                  <a:spcPts val="2100"/>
                </a:lnSpc>
              </a:pPr>
              <a:endParaRPr/>
            </a:p>
          </p:txBody>
        </p:sp>
      </p:grpSp>
      <p:sp>
        <p:nvSpPr>
          <p:cNvPr id="9" name="TextBox 9"/>
          <p:cNvSpPr txBox="1"/>
          <p:nvPr/>
        </p:nvSpPr>
        <p:spPr>
          <a:xfrm>
            <a:off x="596820" y="5769968"/>
            <a:ext cx="17094360" cy="4210680"/>
          </a:xfrm>
          <a:prstGeom prst="rect">
            <a:avLst/>
          </a:prstGeom>
        </p:spPr>
        <p:txBody>
          <a:bodyPr lIns="0" tIns="0" rIns="0" bIns="0" rtlCol="0" anchor="t">
            <a:spAutoFit/>
          </a:bodyPr>
          <a:lstStyle/>
          <a:p>
            <a:pPr>
              <a:lnSpc>
                <a:spcPts val="4846"/>
              </a:lnSpc>
            </a:pPr>
            <a:r>
              <a:rPr lang="en-US" sz="3462">
                <a:solidFill>
                  <a:srgbClr val="D9D9D9"/>
                </a:solidFill>
                <a:latin typeface="DM Sans"/>
              </a:rPr>
              <a:t>Affect is ultimately about changing the cost-value proposition in cyber operations for the adversary.</a:t>
            </a:r>
          </a:p>
          <a:p>
            <a:pPr>
              <a:lnSpc>
                <a:spcPts val="4846"/>
              </a:lnSpc>
            </a:pPr>
            <a:r>
              <a:rPr lang="en-US" sz="3462">
                <a:solidFill>
                  <a:srgbClr val="D9D9D9"/>
                </a:solidFill>
                <a:latin typeface="DM Sans"/>
              </a:rPr>
              <a:t>For example, the defender can negatively impact the adversary’s on-network operations to drive up the resource cost of doing operations by slowing down or selectively resetting connections to impact exfiltration.</a:t>
            </a:r>
          </a:p>
          <a:p>
            <a:pPr>
              <a:lnSpc>
                <a:spcPts val="4846"/>
              </a:lnSpc>
            </a:pPr>
            <a:endParaRPr lang="en-US" sz="3462">
              <a:solidFill>
                <a:srgbClr val="D9D9D9"/>
              </a:solidFill>
              <a:latin typeface="DM Sans"/>
            </a:endParaRPr>
          </a:p>
          <a:p>
            <a:pPr>
              <a:lnSpc>
                <a:spcPts val="4846"/>
              </a:lnSpc>
            </a:pPr>
            <a:r>
              <a:rPr lang="en-US" sz="3462">
                <a:solidFill>
                  <a:srgbClr val="D9D9D9"/>
                </a:solidFill>
                <a:latin typeface="DM Sans"/>
              </a:rPr>
              <a:t>Goal: increase operational costs and decrease the value of collected data</a:t>
            </a:r>
          </a:p>
        </p:txBody>
      </p:sp>
      <p:graphicFrame>
        <p:nvGraphicFramePr>
          <p:cNvPr id="10" name="Table 10"/>
          <p:cNvGraphicFramePr>
            <a:graphicFrameLocks noGrp="1"/>
          </p:cNvGraphicFramePr>
          <p:nvPr/>
        </p:nvGraphicFramePr>
        <p:xfrm>
          <a:off x="830106" y="3084966"/>
          <a:ext cx="10546591" cy="2342102"/>
        </p:xfrm>
        <a:graphic>
          <a:graphicData uri="http://schemas.openxmlformats.org/drawingml/2006/table">
            <a:tbl>
              <a:tblPr/>
              <a:tblGrid>
                <a:gridCol w="10546591">
                  <a:extLst>
                    <a:ext uri="{9D8B030D-6E8A-4147-A177-3AD203B41FA5}">
                      <a16:colId xmlns:a16="http://schemas.microsoft.com/office/drawing/2014/main" val="20000"/>
                    </a:ext>
                  </a:extLst>
                </a:gridCol>
              </a:tblGrid>
              <a:tr h="2342102">
                <a:tc>
                  <a:txBody>
                    <a:bodyPr/>
                    <a:lstStyle/>
                    <a:p>
                      <a:pPr algn="l">
                        <a:lnSpc>
                          <a:spcPts val="5054"/>
                        </a:lnSpc>
                        <a:defRPr/>
                      </a:pPr>
                      <a:r>
                        <a:rPr lang="en-US" sz="3610">
                          <a:solidFill>
                            <a:srgbClr val="5034C4"/>
                          </a:solidFill>
                          <a:latin typeface="DM Sans Semi-Bold"/>
                        </a:rPr>
                        <a:t>AFFECT           </a:t>
                      </a:r>
                      <a:r>
                        <a:rPr lang="en-US" sz="3610">
                          <a:solidFill>
                            <a:srgbClr val="5034C4"/>
                          </a:solidFill>
                          <a:latin typeface="DM Sans Medium"/>
                        </a:rPr>
                        <a:t>ID: EGO0002</a:t>
                      </a:r>
                      <a:endParaRPr lang="en-US" sz="1100"/>
                    </a:p>
                    <a:p>
                      <a:pPr>
                        <a:lnSpc>
                          <a:spcPts val="5054"/>
                        </a:lnSpc>
                      </a:pPr>
                      <a:r>
                        <a:rPr lang="en-US" sz="3610">
                          <a:solidFill>
                            <a:srgbClr val="5034C4"/>
                          </a:solidFill>
                          <a:latin typeface="DM Sans"/>
                        </a:rPr>
                        <a:t>Negatively impact the adversaries operations.</a:t>
                      </a:r>
                    </a:p>
                    <a:p>
                      <a:pPr>
                        <a:lnSpc>
                          <a:spcPts val="5054"/>
                        </a:lnSpc>
                      </a:pPr>
                      <a:endParaRPr lang="en-US" sz="3610">
                        <a:solidFill>
                          <a:srgbClr val="5034C4"/>
                        </a:solidFill>
                        <a:latin typeface="DM Sans"/>
                      </a:endParaRPr>
                    </a:p>
                  </a:txBody>
                  <a:tcPr marL="183696" marR="183696" marT="183696" marB="183696"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5034C4"/>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2503351"/>
            <a:chOff x="0" y="0"/>
            <a:chExt cx="4816593" cy="659319"/>
          </a:xfrm>
        </p:grpSpPr>
        <p:sp>
          <p:nvSpPr>
            <p:cNvPr id="3" name="Freeform 3"/>
            <p:cNvSpPr/>
            <p:nvPr/>
          </p:nvSpPr>
          <p:spPr>
            <a:xfrm>
              <a:off x="0" y="0"/>
              <a:ext cx="4816592" cy="659319"/>
            </a:xfrm>
            <a:custGeom>
              <a:avLst/>
              <a:gdLst/>
              <a:ahLst/>
              <a:cxnLst/>
              <a:rect l="l" t="t" r="r" b="b"/>
              <a:pathLst>
                <a:path w="4816592" h="659319">
                  <a:moveTo>
                    <a:pt x="0" y="0"/>
                  </a:moveTo>
                  <a:lnTo>
                    <a:pt x="4816592" y="0"/>
                  </a:lnTo>
                  <a:lnTo>
                    <a:pt x="4816592" y="659319"/>
                  </a:lnTo>
                  <a:lnTo>
                    <a:pt x="0" y="659319"/>
                  </a:lnTo>
                  <a:close/>
                </a:path>
              </a:pathLst>
            </a:custGeom>
            <a:solidFill>
              <a:srgbClr val="C9C4DD"/>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100"/>
                </a:lnSpc>
              </a:pPr>
              <a:endParaRPr/>
            </a:p>
          </p:txBody>
        </p:sp>
      </p:grpSp>
      <p:sp>
        <p:nvSpPr>
          <p:cNvPr id="5" name="Freeform 5"/>
          <p:cNvSpPr/>
          <p:nvPr/>
        </p:nvSpPr>
        <p:spPr>
          <a:xfrm>
            <a:off x="0" y="1500689"/>
            <a:ext cx="18288000" cy="8786311"/>
          </a:xfrm>
          <a:custGeom>
            <a:avLst/>
            <a:gdLst/>
            <a:ahLst/>
            <a:cxnLst/>
            <a:rect l="l" t="t" r="r" b="b"/>
            <a:pathLst>
              <a:path w="18288000" h="8786311">
                <a:moveTo>
                  <a:pt x="0" y="0"/>
                </a:moveTo>
                <a:lnTo>
                  <a:pt x="18288000" y="0"/>
                </a:lnTo>
                <a:lnTo>
                  <a:pt x="18288000" y="8786311"/>
                </a:lnTo>
                <a:lnTo>
                  <a:pt x="0" y="8786311"/>
                </a:lnTo>
                <a:lnTo>
                  <a:pt x="0" y="0"/>
                </a:lnTo>
                <a:close/>
              </a:path>
            </a:pathLst>
          </a:custGeom>
          <a:blipFill>
            <a:blip r:embed="rId2"/>
            <a:stretch>
              <a:fillRect/>
            </a:stretch>
          </a:blipFill>
        </p:spPr>
      </p:sp>
      <p:sp>
        <p:nvSpPr>
          <p:cNvPr id="6" name="Freeform 6"/>
          <p:cNvSpPr/>
          <p:nvPr/>
        </p:nvSpPr>
        <p:spPr>
          <a:xfrm>
            <a:off x="5658990" y="1028700"/>
            <a:ext cx="6893280" cy="4620563"/>
          </a:xfrm>
          <a:custGeom>
            <a:avLst/>
            <a:gdLst/>
            <a:ahLst/>
            <a:cxnLst/>
            <a:rect l="l" t="t" r="r" b="b"/>
            <a:pathLst>
              <a:path w="6893280" h="4620563">
                <a:moveTo>
                  <a:pt x="0" y="0"/>
                </a:moveTo>
                <a:lnTo>
                  <a:pt x="6893280" y="0"/>
                </a:lnTo>
                <a:lnTo>
                  <a:pt x="6893280" y="4620563"/>
                </a:lnTo>
                <a:lnTo>
                  <a:pt x="0" y="462056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TextBox 7"/>
          <p:cNvSpPr txBox="1"/>
          <p:nvPr/>
        </p:nvSpPr>
        <p:spPr>
          <a:xfrm>
            <a:off x="613326" y="172349"/>
            <a:ext cx="6893280" cy="962660"/>
          </a:xfrm>
          <a:prstGeom prst="rect">
            <a:avLst/>
          </a:prstGeom>
        </p:spPr>
        <p:txBody>
          <a:bodyPr wrap="square" lIns="0" tIns="0" rIns="0" bIns="0" rtlCol="0" anchor="t">
            <a:spAutoFit/>
          </a:bodyPr>
          <a:lstStyle/>
          <a:p>
            <a:pPr algn="ctr">
              <a:lnSpc>
                <a:spcPts val="7839"/>
              </a:lnSpc>
            </a:pPr>
            <a:r>
              <a:rPr lang="en-US" sz="5599" dirty="0">
                <a:solidFill>
                  <a:srgbClr val="000000"/>
                </a:solidFill>
                <a:latin typeface="Canva Sans Bold"/>
              </a:rPr>
              <a:t>ENGAGE MATRIX</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0"/>
            <a:ext cx="18330339" cy="10287000"/>
          </a:xfrm>
          <a:prstGeom prst="rect">
            <a:avLst/>
          </a:prstGeom>
          <a:solidFill>
            <a:srgbClr val="5034C4"/>
          </a:solidFill>
          <a:ln cap="sq">
            <a:noFill/>
            <a:prstDash val="solid"/>
            <a:miter/>
          </a:ln>
        </p:spPr>
      </p:sp>
      <p:grpSp>
        <p:nvGrpSpPr>
          <p:cNvPr id="3" name="Group 3"/>
          <p:cNvGrpSpPr/>
          <p:nvPr/>
        </p:nvGrpSpPr>
        <p:grpSpPr>
          <a:xfrm>
            <a:off x="0" y="0"/>
            <a:ext cx="18288000" cy="2674931"/>
            <a:chOff x="0" y="0"/>
            <a:chExt cx="4816593" cy="704508"/>
          </a:xfrm>
        </p:grpSpPr>
        <p:sp>
          <p:nvSpPr>
            <p:cNvPr id="4" name="Freeform 4"/>
            <p:cNvSpPr/>
            <p:nvPr/>
          </p:nvSpPr>
          <p:spPr>
            <a:xfrm>
              <a:off x="0" y="0"/>
              <a:ext cx="4816592" cy="704508"/>
            </a:xfrm>
            <a:custGeom>
              <a:avLst/>
              <a:gdLst/>
              <a:ahLst/>
              <a:cxnLst/>
              <a:rect l="l" t="t" r="r" b="b"/>
              <a:pathLst>
                <a:path w="4816592" h="704508">
                  <a:moveTo>
                    <a:pt x="0" y="0"/>
                  </a:moveTo>
                  <a:lnTo>
                    <a:pt x="4816592" y="0"/>
                  </a:lnTo>
                  <a:lnTo>
                    <a:pt x="4816592" y="704508"/>
                  </a:lnTo>
                  <a:lnTo>
                    <a:pt x="0" y="704508"/>
                  </a:lnTo>
                  <a:close/>
                </a:path>
              </a:pathLst>
            </a:custGeom>
            <a:solidFill>
              <a:srgbClr val="C9C4DD"/>
            </a:solidFill>
          </p:spPr>
        </p:sp>
        <p:sp>
          <p:nvSpPr>
            <p:cNvPr id="5" name="TextBox 5"/>
            <p:cNvSpPr txBox="1"/>
            <p:nvPr/>
          </p:nvSpPr>
          <p:spPr>
            <a:xfrm>
              <a:off x="0" y="-38100"/>
              <a:ext cx="812800" cy="850900"/>
            </a:xfrm>
            <a:prstGeom prst="rect">
              <a:avLst/>
            </a:prstGeom>
          </p:spPr>
          <p:txBody>
            <a:bodyPr lIns="50800" tIns="50800" rIns="50800" bIns="50800" rtlCol="0" anchor="ctr"/>
            <a:lstStyle/>
            <a:p>
              <a:pPr algn="ctr">
                <a:lnSpc>
                  <a:spcPts val="2100"/>
                </a:lnSpc>
              </a:pPr>
              <a:endParaRPr/>
            </a:p>
          </p:txBody>
        </p:sp>
      </p:grpSp>
      <p:sp>
        <p:nvSpPr>
          <p:cNvPr id="6" name="TextBox 6"/>
          <p:cNvSpPr txBox="1"/>
          <p:nvPr/>
        </p:nvSpPr>
        <p:spPr>
          <a:xfrm>
            <a:off x="1028700" y="794540"/>
            <a:ext cx="10631899" cy="1076325"/>
          </a:xfrm>
          <a:prstGeom prst="rect">
            <a:avLst/>
          </a:prstGeom>
        </p:spPr>
        <p:txBody>
          <a:bodyPr lIns="0" tIns="0" rIns="0" bIns="0" rtlCol="0" anchor="t">
            <a:spAutoFit/>
          </a:bodyPr>
          <a:lstStyle/>
          <a:p>
            <a:pPr>
              <a:lnSpc>
                <a:spcPts val="8447"/>
              </a:lnSpc>
            </a:pPr>
            <a:r>
              <a:rPr lang="en-US" sz="7039">
                <a:solidFill>
                  <a:srgbClr val="000000"/>
                </a:solidFill>
                <a:latin typeface="DM Sans Bold"/>
              </a:rPr>
              <a:t>1. PREVENT</a:t>
            </a:r>
          </a:p>
        </p:txBody>
      </p:sp>
      <p:sp>
        <p:nvSpPr>
          <p:cNvPr id="7" name="TextBox 7"/>
          <p:cNvSpPr txBox="1"/>
          <p:nvPr/>
        </p:nvSpPr>
        <p:spPr>
          <a:xfrm>
            <a:off x="1057275" y="3321133"/>
            <a:ext cx="16536023" cy="2233295"/>
          </a:xfrm>
          <a:prstGeom prst="rect">
            <a:avLst/>
          </a:prstGeom>
        </p:spPr>
        <p:txBody>
          <a:bodyPr lIns="0" tIns="0" rIns="0" bIns="0" rtlCol="0" anchor="t">
            <a:spAutoFit/>
          </a:bodyPr>
          <a:lstStyle/>
          <a:p>
            <a:pPr algn="just">
              <a:lnSpc>
                <a:spcPts val="4479"/>
              </a:lnSpc>
            </a:pPr>
            <a:r>
              <a:rPr lang="en-US" sz="3199">
                <a:solidFill>
                  <a:srgbClr val="0CC0DF"/>
                </a:solidFill>
                <a:latin typeface="DM Sans"/>
              </a:rPr>
              <a:t>PREVENT</a:t>
            </a:r>
          </a:p>
          <a:p>
            <a:pPr algn="just">
              <a:lnSpc>
                <a:spcPts val="4479"/>
              </a:lnSpc>
            </a:pPr>
            <a:r>
              <a:rPr lang="en-US" sz="3199">
                <a:solidFill>
                  <a:srgbClr val="0CC0DF"/>
                </a:solidFill>
                <a:latin typeface="DM Sans"/>
              </a:rPr>
              <a:t>ID: EAP0003</a:t>
            </a:r>
          </a:p>
          <a:p>
            <a:pPr algn="just">
              <a:lnSpc>
                <a:spcPts val="4479"/>
              </a:lnSpc>
            </a:pPr>
            <a:r>
              <a:rPr lang="en-US" sz="3199">
                <a:solidFill>
                  <a:srgbClr val="0CC0DF"/>
                </a:solidFill>
                <a:latin typeface="DM Sans"/>
              </a:rPr>
              <a:t>Stop all or part of the adversary’s ability to conduct their operation as intended.</a:t>
            </a:r>
          </a:p>
          <a:p>
            <a:pPr algn="just">
              <a:lnSpc>
                <a:spcPts val="4479"/>
              </a:lnSpc>
            </a:pPr>
            <a:endParaRPr lang="en-US" sz="3199">
              <a:solidFill>
                <a:srgbClr val="0CC0DF"/>
              </a:solidFill>
              <a:latin typeface="DM Sans"/>
            </a:endParaRPr>
          </a:p>
        </p:txBody>
      </p:sp>
      <p:sp>
        <p:nvSpPr>
          <p:cNvPr id="8" name="TextBox 8"/>
          <p:cNvSpPr txBox="1"/>
          <p:nvPr/>
        </p:nvSpPr>
        <p:spPr>
          <a:xfrm>
            <a:off x="723277" y="5654510"/>
            <a:ext cx="16536023" cy="4247803"/>
          </a:xfrm>
          <a:prstGeom prst="rect">
            <a:avLst/>
          </a:prstGeom>
        </p:spPr>
        <p:txBody>
          <a:bodyPr lIns="0" tIns="0" rIns="0" bIns="0" rtlCol="0" anchor="t">
            <a:spAutoFit/>
          </a:bodyPr>
          <a:lstStyle/>
          <a:p>
            <a:pPr algn="just">
              <a:lnSpc>
                <a:spcPts val="4219"/>
              </a:lnSpc>
            </a:pPr>
            <a:r>
              <a:rPr lang="en-US" sz="3013">
                <a:solidFill>
                  <a:srgbClr val="FFFFFF"/>
                </a:solidFill>
                <a:latin typeface="Canva Sans"/>
              </a:rPr>
              <a:t>The defender can physically or virtually remove or disable resources, tighten security controls, or otherwise impair the adversary’s ability to operate</a:t>
            </a:r>
          </a:p>
          <a:p>
            <a:pPr algn="just">
              <a:lnSpc>
                <a:spcPts val="4219"/>
              </a:lnSpc>
            </a:pPr>
            <a:endParaRPr lang="en-US" sz="3013">
              <a:solidFill>
                <a:srgbClr val="FFFFFF"/>
              </a:solidFill>
              <a:latin typeface="Canva Sans"/>
            </a:endParaRPr>
          </a:p>
          <a:p>
            <a:pPr algn="just">
              <a:lnSpc>
                <a:spcPts val="4219"/>
              </a:lnSpc>
            </a:pPr>
            <a:r>
              <a:rPr lang="en-US" sz="3013">
                <a:solidFill>
                  <a:srgbClr val="FFFFFF"/>
                </a:solidFill>
                <a:latin typeface="Canva Sans"/>
              </a:rPr>
              <a:t>Additionally, a defender can use prevention activities to discourage the adversary from operating against a specific target.</a:t>
            </a:r>
          </a:p>
          <a:p>
            <a:pPr algn="just">
              <a:lnSpc>
                <a:spcPts val="4219"/>
              </a:lnSpc>
            </a:pPr>
            <a:endParaRPr lang="en-US" sz="3013">
              <a:solidFill>
                <a:srgbClr val="FFFFFF"/>
              </a:solidFill>
              <a:latin typeface="Canva Sans"/>
            </a:endParaRPr>
          </a:p>
          <a:p>
            <a:pPr algn="just">
              <a:lnSpc>
                <a:spcPts val="4219"/>
              </a:lnSpc>
            </a:pPr>
            <a:r>
              <a:rPr lang="en-US" sz="3013">
                <a:solidFill>
                  <a:srgbClr val="FFFFFF"/>
                </a:solidFill>
                <a:latin typeface="Canva Sans"/>
              </a:rPr>
              <a:t>ENGAGE uses a combination of Denial, Deception, and Adversary Engagement technologies to Affect the Adversary </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0"/>
            <a:ext cx="18330339" cy="10287000"/>
          </a:xfrm>
          <a:prstGeom prst="rect">
            <a:avLst/>
          </a:prstGeom>
          <a:solidFill>
            <a:srgbClr val="5034C4"/>
          </a:solidFill>
          <a:ln cap="sq">
            <a:noFill/>
            <a:prstDash val="solid"/>
            <a:miter/>
          </a:ln>
        </p:spPr>
      </p:sp>
      <p:grpSp>
        <p:nvGrpSpPr>
          <p:cNvPr id="3" name="Group 3"/>
          <p:cNvGrpSpPr/>
          <p:nvPr/>
        </p:nvGrpSpPr>
        <p:grpSpPr>
          <a:xfrm>
            <a:off x="0" y="0"/>
            <a:ext cx="18288000" cy="2674931"/>
            <a:chOff x="0" y="0"/>
            <a:chExt cx="4816593" cy="704508"/>
          </a:xfrm>
        </p:grpSpPr>
        <p:sp>
          <p:nvSpPr>
            <p:cNvPr id="4" name="Freeform 4"/>
            <p:cNvSpPr/>
            <p:nvPr/>
          </p:nvSpPr>
          <p:spPr>
            <a:xfrm>
              <a:off x="0" y="0"/>
              <a:ext cx="4816592" cy="704508"/>
            </a:xfrm>
            <a:custGeom>
              <a:avLst/>
              <a:gdLst/>
              <a:ahLst/>
              <a:cxnLst/>
              <a:rect l="l" t="t" r="r" b="b"/>
              <a:pathLst>
                <a:path w="4816592" h="704508">
                  <a:moveTo>
                    <a:pt x="0" y="0"/>
                  </a:moveTo>
                  <a:lnTo>
                    <a:pt x="4816592" y="0"/>
                  </a:lnTo>
                  <a:lnTo>
                    <a:pt x="4816592" y="704508"/>
                  </a:lnTo>
                  <a:lnTo>
                    <a:pt x="0" y="704508"/>
                  </a:lnTo>
                  <a:close/>
                </a:path>
              </a:pathLst>
            </a:custGeom>
            <a:solidFill>
              <a:srgbClr val="C9C4DD"/>
            </a:solidFill>
          </p:spPr>
        </p:sp>
        <p:sp>
          <p:nvSpPr>
            <p:cNvPr id="5" name="TextBox 5"/>
            <p:cNvSpPr txBox="1"/>
            <p:nvPr/>
          </p:nvSpPr>
          <p:spPr>
            <a:xfrm>
              <a:off x="0" y="-38100"/>
              <a:ext cx="812800" cy="850900"/>
            </a:xfrm>
            <a:prstGeom prst="rect">
              <a:avLst/>
            </a:prstGeom>
          </p:spPr>
          <p:txBody>
            <a:bodyPr lIns="50800" tIns="50800" rIns="50800" bIns="50800" rtlCol="0" anchor="ctr"/>
            <a:lstStyle/>
            <a:p>
              <a:pPr algn="ctr">
                <a:lnSpc>
                  <a:spcPts val="2100"/>
                </a:lnSpc>
              </a:pPr>
              <a:endParaRPr/>
            </a:p>
          </p:txBody>
        </p:sp>
      </p:grpSp>
      <p:sp>
        <p:nvSpPr>
          <p:cNvPr id="6" name="TextBox 6"/>
          <p:cNvSpPr txBox="1"/>
          <p:nvPr/>
        </p:nvSpPr>
        <p:spPr>
          <a:xfrm>
            <a:off x="879140" y="794540"/>
            <a:ext cx="10631899" cy="1076325"/>
          </a:xfrm>
          <a:prstGeom prst="rect">
            <a:avLst/>
          </a:prstGeom>
        </p:spPr>
        <p:txBody>
          <a:bodyPr lIns="0" tIns="0" rIns="0" bIns="0" rtlCol="0" anchor="t">
            <a:spAutoFit/>
          </a:bodyPr>
          <a:lstStyle/>
          <a:p>
            <a:pPr>
              <a:lnSpc>
                <a:spcPts val="8447"/>
              </a:lnSpc>
            </a:pPr>
            <a:r>
              <a:rPr lang="en-US" sz="7039">
                <a:solidFill>
                  <a:srgbClr val="000000"/>
                </a:solidFill>
                <a:latin typeface="DM Sans Bold"/>
              </a:rPr>
              <a:t>2. DIRECT</a:t>
            </a:r>
          </a:p>
        </p:txBody>
      </p:sp>
      <p:sp>
        <p:nvSpPr>
          <p:cNvPr id="7" name="TextBox 7"/>
          <p:cNvSpPr txBox="1"/>
          <p:nvPr/>
        </p:nvSpPr>
        <p:spPr>
          <a:xfrm>
            <a:off x="723277" y="2882061"/>
            <a:ext cx="15710315" cy="1871981"/>
          </a:xfrm>
          <a:prstGeom prst="rect">
            <a:avLst/>
          </a:prstGeom>
        </p:spPr>
        <p:txBody>
          <a:bodyPr lIns="0" tIns="0" rIns="0" bIns="0" rtlCol="0" anchor="t">
            <a:spAutoFit/>
          </a:bodyPr>
          <a:lstStyle/>
          <a:p>
            <a:pPr algn="just">
              <a:lnSpc>
                <a:spcPts val="4899"/>
              </a:lnSpc>
            </a:pPr>
            <a:r>
              <a:rPr lang="en-US" sz="3499">
                <a:solidFill>
                  <a:srgbClr val="0CC0DF"/>
                </a:solidFill>
                <a:latin typeface="DM Sans"/>
              </a:rPr>
              <a:t>DIRECT       ID: EAP0004</a:t>
            </a:r>
          </a:p>
          <a:p>
            <a:pPr>
              <a:lnSpc>
                <a:spcPts val="5039"/>
              </a:lnSpc>
            </a:pPr>
            <a:r>
              <a:rPr lang="en-US" sz="3599">
                <a:solidFill>
                  <a:srgbClr val="0CC0DF"/>
                </a:solidFill>
                <a:latin typeface="DM Sans"/>
              </a:rPr>
              <a:t>Encourage or discourage the adversary from conducting their operation as intended.</a:t>
            </a:r>
          </a:p>
        </p:txBody>
      </p:sp>
      <p:sp>
        <p:nvSpPr>
          <p:cNvPr id="8" name="TextBox 8"/>
          <p:cNvSpPr txBox="1"/>
          <p:nvPr/>
        </p:nvSpPr>
        <p:spPr>
          <a:xfrm>
            <a:off x="684880" y="5086350"/>
            <a:ext cx="16918241" cy="4322234"/>
          </a:xfrm>
          <a:prstGeom prst="rect">
            <a:avLst/>
          </a:prstGeom>
        </p:spPr>
        <p:txBody>
          <a:bodyPr lIns="0" tIns="0" rIns="0" bIns="0" rtlCol="0" anchor="t">
            <a:spAutoFit/>
          </a:bodyPr>
          <a:lstStyle/>
          <a:p>
            <a:pPr marL="665687" lvl="1" indent="-332843">
              <a:lnSpc>
                <a:spcPts val="4316"/>
              </a:lnSpc>
              <a:buFont typeface="Arial"/>
              <a:buChar char="•"/>
            </a:pPr>
            <a:r>
              <a:rPr lang="en-US" sz="3083">
                <a:solidFill>
                  <a:srgbClr val="FFFFFF"/>
                </a:solidFill>
                <a:latin typeface="Canva Sans"/>
              </a:rPr>
              <a:t>Direction activities focus on moving the adversary towards or away from an intended path. This forced direction can be accomplished by removing or disabling some resources, while adding or enabling others. </a:t>
            </a:r>
          </a:p>
          <a:p>
            <a:pPr marL="665687" lvl="1" indent="-332843">
              <a:lnSpc>
                <a:spcPts val="4316"/>
              </a:lnSpc>
              <a:buFont typeface="Arial"/>
              <a:buChar char="•"/>
            </a:pPr>
            <a:r>
              <a:rPr lang="en-US" sz="3083">
                <a:solidFill>
                  <a:srgbClr val="FFFFFF"/>
                </a:solidFill>
                <a:latin typeface="Canva Sans"/>
              </a:rPr>
              <a:t>the defender can tighten some security controls while leaving others overly permissive or weakened</a:t>
            </a:r>
          </a:p>
          <a:p>
            <a:pPr>
              <a:lnSpc>
                <a:spcPts val="4316"/>
              </a:lnSpc>
            </a:pPr>
            <a:endParaRPr lang="en-US" sz="3083">
              <a:solidFill>
                <a:srgbClr val="FFFFFF"/>
              </a:solidFill>
              <a:latin typeface="Canva Sans"/>
            </a:endParaRPr>
          </a:p>
          <a:p>
            <a:pPr>
              <a:lnSpc>
                <a:spcPts val="4316"/>
              </a:lnSpc>
            </a:pPr>
            <a:r>
              <a:rPr lang="en-US" sz="3083">
                <a:solidFill>
                  <a:srgbClr val="FFFFFF"/>
                </a:solidFill>
                <a:latin typeface="Canva Sans"/>
              </a:rPr>
              <a:t>GOAL: the defender hopes to force the adversary to take unintended actions or stop intended actions.</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0"/>
            <a:ext cx="18330339" cy="10287000"/>
          </a:xfrm>
          <a:prstGeom prst="rect">
            <a:avLst/>
          </a:prstGeom>
          <a:solidFill>
            <a:srgbClr val="5034C4"/>
          </a:solidFill>
          <a:ln cap="sq">
            <a:noFill/>
            <a:prstDash val="solid"/>
            <a:miter/>
          </a:ln>
        </p:spPr>
      </p:sp>
      <p:grpSp>
        <p:nvGrpSpPr>
          <p:cNvPr id="3" name="Group 3"/>
          <p:cNvGrpSpPr/>
          <p:nvPr/>
        </p:nvGrpSpPr>
        <p:grpSpPr>
          <a:xfrm>
            <a:off x="0" y="0"/>
            <a:ext cx="18288000" cy="2674931"/>
            <a:chOff x="0" y="0"/>
            <a:chExt cx="4816593" cy="704508"/>
          </a:xfrm>
        </p:grpSpPr>
        <p:sp>
          <p:nvSpPr>
            <p:cNvPr id="4" name="Freeform 4"/>
            <p:cNvSpPr/>
            <p:nvPr/>
          </p:nvSpPr>
          <p:spPr>
            <a:xfrm>
              <a:off x="0" y="0"/>
              <a:ext cx="4816592" cy="704508"/>
            </a:xfrm>
            <a:custGeom>
              <a:avLst/>
              <a:gdLst/>
              <a:ahLst/>
              <a:cxnLst/>
              <a:rect l="l" t="t" r="r" b="b"/>
              <a:pathLst>
                <a:path w="4816592" h="704508">
                  <a:moveTo>
                    <a:pt x="0" y="0"/>
                  </a:moveTo>
                  <a:lnTo>
                    <a:pt x="4816592" y="0"/>
                  </a:lnTo>
                  <a:lnTo>
                    <a:pt x="4816592" y="704508"/>
                  </a:lnTo>
                  <a:lnTo>
                    <a:pt x="0" y="704508"/>
                  </a:lnTo>
                  <a:close/>
                </a:path>
              </a:pathLst>
            </a:custGeom>
            <a:solidFill>
              <a:srgbClr val="C9C4DD"/>
            </a:solidFill>
          </p:spPr>
        </p:sp>
        <p:sp>
          <p:nvSpPr>
            <p:cNvPr id="5" name="TextBox 5"/>
            <p:cNvSpPr txBox="1"/>
            <p:nvPr/>
          </p:nvSpPr>
          <p:spPr>
            <a:xfrm>
              <a:off x="0" y="-38100"/>
              <a:ext cx="812800" cy="850900"/>
            </a:xfrm>
            <a:prstGeom prst="rect">
              <a:avLst/>
            </a:prstGeom>
          </p:spPr>
          <p:txBody>
            <a:bodyPr lIns="50800" tIns="50800" rIns="50800" bIns="50800" rtlCol="0" anchor="ctr"/>
            <a:lstStyle/>
            <a:p>
              <a:pPr algn="ctr">
                <a:lnSpc>
                  <a:spcPts val="2100"/>
                </a:lnSpc>
              </a:pPr>
              <a:endParaRPr/>
            </a:p>
          </p:txBody>
        </p:sp>
      </p:grpSp>
      <p:sp>
        <p:nvSpPr>
          <p:cNvPr id="6" name="TextBox 6"/>
          <p:cNvSpPr txBox="1"/>
          <p:nvPr/>
        </p:nvSpPr>
        <p:spPr>
          <a:xfrm>
            <a:off x="723277" y="794540"/>
            <a:ext cx="10631899" cy="1076325"/>
          </a:xfrm>
          <a:prstGeom prst="rect">
            <a:avLst/>
          </a:prstGeom>
        </p:spPr>
        <p:txBody>
          <a:bodyPr lIns="0" tIns="0" rIns="0" bIns="0" rtlCol="0" anchor="t">
            <a:spAutoFit/>
          </a:bodyPr>
          <a:lstStyle/>
          <a:p>
            <a:pPr>
              <a:lnSpc>
                <a:spcPts val="8447"/>
              </a:lnSpc>
            </a:pPr>
            <a:r>
              <a:rPr lang="en-US" sz="7039">
                <a:solidFill>
                  <a:srgbClr val="000000"/>
                </a:solidFill>
                <a:latin typeface="DM Sans Bold"/>
              </a:rPr>
              <a:t>3. DISRUPT</a:t>
            </a:r>
          </a:p>
        </p:txBody>
      </p:sp>
      <p:sp>
        <p:nvSpPr>
          <p:cNvPr id="7" name="TextBox 7"/>
          <p:cNvSpPr txBox="1"/>
          <p:nvPr/>
        </p:nvSpPr>
        <p:spPr>
          <a:xfrm>
            <a:off x="723277" y="3145789"/>
            <a:ext cx="15710315" cy="1997711"/>
          </a:xfrm>
          <a:prstGeom prst="rect">
            <a:avLst/>
          </a:prstGeom>
        </p:spPr>
        <p:txBody>
          <a:bodyPr lIns="0" tIns="0" rIns="0" bIns="0" rtlCol="0" anchor="t">
            <a:spAutoFit/>
          </a:bodyPr>
          <a:lstStyle/>
          <a:p>
            <a:pPr algn="just">
              <a:lnSpc>
                <a:spcPts val="5319"/>
              </a:lnSpc>
            </a:pPr>
            <a:r>
              <a:rPr lang="en-US" sz="3799">
                <a:solidFill>
                  <a:srgbClr val="0CC0DF"/>
                </a:solidFill>
                <a:latin typeface="DM Sans"/>
              </a:rPr>
              <a:t>DISRUPT      ID: EAP0005</a:t>
            </a:r>
          </a:p>
          <a:p>
            <a:pPr algn="just">
              <a:lnSpc>
                <a:spcPts val="5319"/>
              </a:lnSpc>
            </a:pPr>
            <a:r>
              <a:rPr lang="en-US" sz="3799">
                <a:solidFill>
                  <a:srgbClr val="0CC0DF"/>
                </a:solidFill>
                <a:latin typeface="DM Sans"/>
              </a:rPr>
              <a:t>Impair an adversary’s ability to conduct their operation as intended.</a:t>
            </a:r>
          </a:p>
          <a:p>
            <a:pPr>
              <a:lnSpc>
                <a:spcPts val="5459"/>
              </a:lnSpc>
            </a:pPr>
            <a:endParaRPr lang="en-US" sz="3799">
              <a:solidFill>
                <a:srgbClr val="0CC0DF"/>
              </a:solidFill>
              <a:latin typeface="DM Sans"/>
            </a:endParaRPr>
          </a:p>
        </p:txBody>
      </p:sp>
      <p:sp>
        <p:nvSpPr>
          <p:cNvPr id="8" name="TextBox 8"/>
          <p:cNvSpPr txBox="1"/>
          <p:nvPr/>
        </p:nvSpPr>
        <p:spPr>
          <a:xfrm>
            <a:off x="723277" y="5086350"/>
            <a:ext cx="16918241" cy="4322234"/>
          </a:xfrm>
          <a:prstGeom prst="rect">
            <a:avLst/>
          </a:prstGeom>
        </p:spPr>
        <p:txBody>
          <a:bodyPr lIns="0" tIns="0" rIns="0" bIns="0" rtlCol="0" anchor="t">
            <a:spAutoFit/>
          </a:bodyPr>
          <a:lstStyle/>
          <a:p>
            <a:pPr marL="665687" lvl="1" indent="-332843">
              <a:lnSpc>
                <a:spcPts val="4316"/>
              </a:lnSpc>
              <a:buFont typeface="Arial"/>
              <a:buChar char="•"/>
            </a:pPr>
            <a:r>
              <a:rPr lang="en-US" sz="3083">
                <a:solidFill>
                  <a:srgbClr val="FFFFFF"/>
                </a:solidFill>
                <a:latin typeface="Canva Sans"/>
              </a:rPr>
              <a:t>Disruption activities are used to stop or discourage an adversary from conducting part or all of their mission</a:t>
            </a:r>
          </a:p>
          <a:p>
            <a:pPr>
              <a:lnSpc>
                <a:spcPts val="4316"/>
              </a:lnSpc>
            </a:pPr>
            <a:endParaRPr lang="en-US" sz="3083">
              <a:solidFill>
                <a:srgbClr val="FFFFFF"/>
              </a:solidFill>
              <a:latin typeface="Canva Sans"/>
            </a:endParaRPr>
          </a:p>
          <a:p>
            <a:pPr marL="665687" lvl="1" indent="-332843">
              <a:lnSpc>
                <a:spcPts val="4316"/>
              </a:lnSpc>
              <a:buFont typeface="Arial"/>
              <a:buChar char="•"/>
            </a:pPr>
            <a:r>
              <a:rPr lang="en-US" sz="3083">
                <a:solidFill>
                  <a:srgbClr val="FFFFFF"/>
                </a:solidFill>
                <a:latin typeface="Canva Sans"/>
              </a:rPr>
              <a:t>This disruption may increase the time, skills, or resources needed for the adversary to accomplish a specific task</a:t>
            </a:r>
          </a:p>
          <a:p>
            <a:pPr>
              <a:lnSpc>
                <a:spcPts val="4316"/>
              </a:lnSpc>
            </a:pPr>
            <a:endParaRPr lang="en-US" sz="3083">
              <a:solidFill>
                <a:srgbClr val="FFFFFF"/>
              </a:solidFill>
              <a:latin typeface="Canva Sans"/>
            </a:endParaRPr>
          </a:p>
          <a:p>
            <a:pPr>
              <a:lnSpc>
                <a:spcPts val="4316"/>
              </a:lnSpc>
            </a:pPr>
            <a:r>
              <a:rPr lang="en-US" sz="3083">
                <a:solidFill>
                  <a:srgbClr val="FFFFFF"/>
                </a:solidFill>
                <a:latin typeface="Canva Sans"/>
              </a:rPr>
              <a:t>Eg:  a defender may degrade network speeds as the adversary attempts to exfiltrate large blocks of data.</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5034C4"/>
        </a:solidFill>
        <a:effectLst/>
      </p:bgPr>
    </p:bg>
    <p:spTree>
      <p:nvGrpSpPr>
        <p:cNvPr id="1" name=""/>
        <p:cNvGrpSpPr/>
        <p:nvPr/>
      </p:nvGrpSpPr>
      <p:grpSpPr>
        <a:xfrm>
          <a:off x="0" y="0"/>
          <a:ext cx="0" cy="0"/>
          <a:chOff x="0" y="0"/>
          <a:chExt cx="0" cy="0"/>
        </a:xfrm>
      </p:grpSpPr>
      <p:grpSp>
        <p:nvGrpSpPr>
          <p:cNvPr id="2" name="Group 2"/>
          <p:cNvGrpSpPr/>
          <p:nvPr/>
        </p:nvGrpSpPr>
        <p:grpSpPr>
          <a:xfrm>
            <a:off x="0" y="7019871"/>
            <a:ext cx="18288000" cy="3267129"/>
            <a:chOff x="0" y="0"/>
            <a:chExt cx="4816593" cy="860478"/>
          </a:xfrm>
        </p:grpSpPr>
        <p:sp>
          <p:nvSpPr>
            <p:cNvPr id="3" name="Freeform 3"/>
            <p:cNvSpPr/>
            <p:nvPr/>
          </p:nvSpPr>
          <p:spPr>
            <a:xfrm>
              <a:off x="0" y="0"/>
              <a:ext cx="4816592" cy="860478"/>
            </a:xfrm>
            <a:custGeom>
              <a:avLst/>
              <a:gdLst/>
              <a:ahLst/>
              <a:cxnLst/>
              <a:rect l="l" t="t" r="r" b="b"/>
              <a:pathLst>
                <a:path w="4816592" h="860478">
                  <a:moveTo>
                    <a:pt x="0" y="0"/>
                  </a:moveTo>
                  <a:lnTo>
                    <a:pt x="4816592" y="0"/>
                  </a:lnTo>
                  <a:lnTo>
                    <a:pt x="4816592" y="860478"/>
                  </a:lnTo>
                  <a:lnTo>
                    <a:pt x="0" y="860478"/>
                  </a:lnTo>
                  <a:close/>
                </a:path>
              </a:pathLst>
            </a:custGeom>
            <a:solidFill>
              <a:srgbClr val="C9C4DD"/>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100"/>
                </a:lnSpc>
              </a:pPr>
              <a:endParaRPr/>
            </a:p>
          </p:txBody>
        </p:sp>
      </p:grpSp>
      <p:sp>
        <p:nvSpPr>
          <p:cNvPr id="5" name="Freeform 5"/>
          <p:cNvSpPr/>
          <p:nvPr/>
        </p:nvSpPr>
        <p:spPr>
          <a:xfrm>
            <a:off x="885825" y="1130618"/>
            <a:ext cx="5347166" cy="8025765"/>
          </a:xfrm>
          <a:custGeom>
            <a:avLst/>
            <a:gdLst/>
            <a:ahLst/>
            <a:cxnLst/>
            <a:rect l="l" t="t" r="r" b="b"/>
            <a:pathLst>
              <a:path w="5347166" h="8025765">
                <a:moveTo>
                  <a:pt x="0" y="0"/>
                </a:moveTo>
                <a:lnTo>
                  <a:pt x="5347166" y="0"/>
                </a:lnTo>
                <a:lnTo>
                  <a:pt x="5347166" y="8025764"/>
                </a:lnTo>
                <a:lnTo>
                  <a:pt x="0" y="8025764"/>
                </a:lnTo>
                <a:lnTo>
                  <a:pt x="0" y="0"/>
                </a:lnTo>
                <a:close/>
              </a:path>
            </a:pathLst>
          </a:custGeom>
          <a:blipFill>
            <a:blip r:embed="rId2"/>
            <a:stretch>
              <a:fillRect l="-63278" r="-63278"/>
            </a:stretch>
          </a:blipFill>
        </p:spPr>
      </p:sp>
      <p:sp>
        <p:nvSpPr>
          <p:cNvPr id="6" name="TextBox 6"/>
          <p:cNvSpPr txBox="1"/>
          <p:nvPr/>
        </p:nvSpPr>
        <p:spPr>
          <a:xfrm>
            <a:off x="6488899" y="1054418"/>
            <a:ext cx="7319562" cy="712471"/>
          </a:xfrm>
          <a:prstGeom prst="rect">
            <a:avLst/>
          </a:prstGeom>
        </p:spPr>
        <p:txBody>
          <a:bodyPr lIns="0" tIns="0" rIns="0" bIns="0" rtlCol="0" anchor="t">
            <a:spAutoFit/>
          </a:bodyPr>
          <a:lstStyle/>
          <a:p>
            <a:pPr>
              <a:lnSpc>
                <a:spcPts val="5879"/>
              </a:lnSpc>
            </a:pPr>
            <a:r>
              <a:rPr lang="en-US" sz="4199">
                <a:solidFill>
                  <a:srgbClr val="D9D9D9"/>
                </a:solidFill>
                <a:latin typeface="DM Sans"/>
              </a:rPr>
              <a:t>INTERNSHIP GOALS : </a:t>
            </a:r>
          </a:p>
        </p:txBody>
      </p:sp>
      <p:sp>
        <p:nvSpPr>
          <p:cNvPr id="7" name="TextBox 7"/>
          <p:cNvSpPr txBox="1"/>
          <p:nvPr/>
        </p:nvSpPr>
        <p:spPr>
          <a:xfrm>
            <a:off x="7112354" y="2440789"/>
            <a:ext cx="11052464" cy="1526540"/>
          </a:xfrm>
          <a:prstGeom prst="rect">
            <a:avLst/>
          </a:prstGeom>
        </p:spPr>
        <p:txBody>
          <a:bodyPr lIns="0" tIns="0" rIns="0" bIns="0" rtlCol="0" anchor="t">
            <a:spAutoFit/>
          </a:bodyPr>
          <a:lstStyle/>
          <a:p>
            <a:pPr>
              <a:lnSpc>
                <a:spcPts val="4060"/>
              </a:lnSpc>
            </a:pPr>
            <a:r>
              <a:rPr lang="en-US" sz="2900">
                <a:solidFill>
                  <a:srgbClr val="FFFFFF"/>
                </a:solidFill>
                <a:latin typeface="Canva Sans"/>
              </a:rPr>
              <a:t>(1) read the MITRE Engage documents; each one of you needs to select one of the goals (Expose, Affect, and Elicit) to study deeper and define each action under these goals in detail. </a:t>
            </a:r>
          </a:p>
        </p:txBody>
      </p:sp>
      <p:sp>
        <p:nvSpPr>
          <p:cNvPr id="8" name="TextBox 8"/>
          <p:cNvSpPr txBox="1"/>
          <p:nvPr/>
        </p:nvSpPr>
        <p:spPr>
          <a:xfrm>
            <a:off x="7150454" y="4653129"/>
            <a:ext cx="10856294" cy="1996156"/>
          </a:xfrm>
          <a:prstGeom prst="rect">
            <a:avLst/>
          </a:prstGeom>
        </p:spPr>
        <p:txBody>
          <a:bodyPr lIns="0" tIns="0" rIns="0" bIns="0" rtlCol="0" anchor="t">
            <a:spAutoFit/>
          </a:bodyPr>
          <a:lstStyle/>
          <a:p>
            <a:pPr>
              <a:lnSpc>
                <a:spcPts val="3987"/>
              </a:lnSpc>
            </a:pPr>
            <a:r>
              <a:rPr lang="en-US" sz="2848">
                <a:solidFill>
                  <a:srgbClr val="FFFFFF"/>
                </a:solidFill>
                <a:latin typeface="Canva Sans"/>
              </a:rPr>
              <a:t>(2) Propose possible actions to be implemented in SSH honeypot and AD honeypot. There are about 10 to 20 actions listed under each goal. Try to propose corresponding actions for these two honeypots. </a:t>
            </a:r>
          </a:p>
        </p:txBody>
      </p:sp>
      <p:sp>
        <p:nvSpPr>
          <p:cNvPr id="9" name="TextBox 9"/>
          <p:cNvSpPr txBox="1"/>
          <p:nvPr/>
        </p:nvSpPr>
        <p:spPr>
          <a:xfrm>
            <a:off x="7150454" y="7464454"/>
            <a:ext cx="11052464" cy="1526540"/>
          </a:xfrm>
          <a:prstGeom prst="rect">
            <a:avLst/>
          </a:prstGeom>
        </p:spPr>
        <p:txBody>
          <a:bodyPr lIns="0" tIns="0" rIns="0" bIns="0" rtlCol="0" anchor="t">
            <a:spAutoFit/>
          </a:bodyPr>
          <a:lstStyle/>
          <a:p>
            <a:pPr>
              <a:lnSpc>
                <a:spcPts val="4060"/>
              </a:lnSpc>
            </a:pPr>
            <a:r>
              <a:rPr lang="en-US" sz="2900">
                <a:solidFill>
                  <a:srgbClr val="1B1617"/>
                </a:solidFill>
                <a:latin typeface="Canva Sans"/>
              </a:rPr>
              <a:t>(3) Real implementation: Each of you needs to implement at least four actions according to your design in (2) in the real honeypots.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5034C4"/>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2850723"/>
            <a:chOff x="0" y="0"/>
            <a:chExt cx="4816593" cy="750808"/>
          </a:xfrm>
        </p:grpSpPr>
        <p:sp>
          <p:nvSpPr>
            <p:cNvPr id="3" name="Freeform 3"/>
            <p:cNvSpPr/>
            <p:nvPr/>
          </p:nvSpPr>
          <p:spPr>
            <a:xfrm>
              <a:off x="0" y="0"/>
              <a:ext cx="4816592" cy="750808"/>
            </a:xfrm>
            <a:custGeom>
              <a:avLst/>
              <a:gdLst/>
              <a:ahLst/>
              <a:cxnLst/>
              <a:rect l="l" t="t" r="r" b="b"/>
              <a:pathLst>
                <a:path w="4816592" h="750808">
                  <a:moveTo>
                    <a:pt x="0" y="0"/>
                  </a:moveTo>
                  <a:lnTo>
                    <a:pt x="4816592" y="0"/>
                  </a:lnTo>
                  <a:lnTo>
                    <a:pt x="4816592" y="750808"/>
                  </a:lnTo>
                  <a:lnTo>
                    <a:pt x="0" y="750808"/>
                  </a:lnTo>
                  <a:close/>
                </a:path>
              </a:pathLst>
            </a:custGeom>
            <a:solidFill>
              <a:srgbClr val="C9C4DD"/>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100"/>
                </a:lnSpc>
              </a:pPr>
              <a:endParaRPr/>
            </a:p>
          </p:txBody>
        </p:sp>
      </p:grpSp>
      <p:sp>
        <p:nvSpPr>
          <p:cNvPr id="5" name="TextBox 5"/>
          <p:cNvSpPr txBox="1"/>
          <p:nvPr/>
        </p:nvSpPr>
        <p:spPr>
          <a:xfrm>
            <a:off x="1207781" y="752407"/>
            <a:ext cx="13610860" cy="1203033"/>
          </a:xfrm>
          <a:prstGeom prst="rect">
            <a:avLst/>
          </a:prstGeom>
        </p:spPr>
        <p:txBody>
          <a:bodyPr lIns="0" tIns="0" rIns="0" bIns="0" rtlCol="0" anchor="t">
            <a:spAutoFit/>
          </a:bodyPr>
          <a:lstStyle/>
          <a:p>
            <a:pPr>
              <a:lnSpc>
                <a:spcPts val="9816"/>
              </a:lnSpc>
            </a:pPr>
            <a:r>
              <a:rPr lang="en-US" sz="7011">
                <a:solidFill>
                  <a:srgbClr val="000000"/>
                </a:solidFill>
                <a:latin typeface="DM Sans Bold"/>
              </a:rPr>
              <a:t>ELASTICSEARCH/ Kibana</a:t>
            </a:r>
          </a:p>
        </p:txBody>
      </p:sp>
      <p:sp>
        <p:nvSpPr>
          <p:cNvPr id="6" name="TextBox 6"/>
          <p:cNvSpPr txBox="1"/>
          <p:nvPr/>
        </p:nvSpPr>
        <p:spPr>
          <a:xfrm>
            <a:off x="1207781" y="3879608"/>
            <a:ext cx="14969195" cy="4826699"/>
          </a:xfrm>
          <a:prstGeom prst="rect">
            <a:avLst/>
          </a:prstGeom>
        </p:spPr>
        <p:txBody>
          <a:bodyPr lIns="0" tIns="0" rIns="0" bIns="0" rtlCol="0" anchor="t">
            <a:spAutoFit/>
          </a:bodyPr>
          <a:lstStyle/>
          <a:p>
            <a:pPr>
              <a:lnSpc>
                <a:spcPts val="6436"/>
              </a:lnSpc>
            </a:pPr>
            <a:r>
              <a:rPr lang="en-US" sz="4597">
                <a:solidFill>
                  <a:srgbClr val="0CC0DF"/>
                </a:solidFill>
                <a:latin typeface="Canva Sans"/>
              </a:rPr>
              <a:t>Elasticsearch </a:t>
            </a:r>
            <a:r>
              <a:rPr lang="en-US" sz="4597">
                <a:solidFill>
                  <a:srgbClr val="FFFFFF"/>
                </a:solidFill>
                <a:latin typeface="Canva Sans"/>
              </a:rPr>
              <a:t>is a powerful, open-source search and analytics engine that is used for a wide range of data analysis and search applications. </a:t>
            </a:r>
          </a:p>
          <a:p>
            <a:pPr>
              <a:lnSpc>
                <a:spcPts val="6436"/>
              </a:lnSpc>
            </a:pPr>
            <a:endParaRPr lang="en-US" sz="4597">
              <a:solidFill>
                <a:srgbClr val="FFFFFF"/>
              </a:solidFill>
              <a:latin typeface="Canva Sans"/>
            </a:endParaRPr>
          </a:p>
          <a:p>
            <a:pPr>
              <a:lnSpc>
                <a:spcPts val="6436"/>
              </a:lnSpc>
            </a:pPr>
            <a:r>
              <a:rPr lang="en-US" sz="4597">
                <a:solidFill>
                  <a:srgbClr val="FFFFFF"/>
                </a:solidFill>
                <a:latin typeface="Canva Sans"/>
              </a:rPr>
              <a:t>It is a part of the Elastic Stack, which includes tools like Logstash and Kibana. </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5034C4"/>
        </a:solidFill>
        <a:effectLst/>
      </p:bgPr>
    </p:bg>
    <p:spTree>
      <p:nvGrpSpPr>
        <p:cNvPr id="1" name=""/>
        <p:cNvGrpSpPr/>
        <p:nvPr/>
      </p:nvGrpSpPr>
      <p:grpSpPr>
        <a:xfrm>
          <a:off x="0" y="0"/>
          <a:ext cx="0" cy="0"/>
          <a:chOff x="0" y="0"/>
          <a:chExt cx="0" cy="0"/>
        </a:xfrm>
      </p:grpSpPr>
      <p:grpSp>
        <p:nvGrpSpPr>
          <p:cNvPr id="2" name="Group 2"/>
          <p:cNvGrpSpPr/>
          <p:nvPr/>
        </p:nvGrpSpPr>
        <p:grpSpPr>
          <a:xfrm>
            <a:off x="0" y="6333074"/>
            <a:ext cx="18288000" cy="3993940"/>
            <a:chOff x="0" y="0"/>
            <a:chExt cx="4816593" cy="1051902"/>
          </a:xfrm>
        </p:grpSpPr>
        <p:sp>
          <p:nvSpPr>
            <p:cNvPr id="3" name="Freeform 3"/>
            <p:cNvSpPr/>
            <p:nvPr/>
          </p:nvSpPr>
          <p:spPr>
            <a:xfrm>
              <a:off x="0" y="0"/>
              <a:ext cx="4816592" cy="1051902"/>
            </a:xfrm>
            <a:custGeom>
              <a:avLst/>
              <a:gdLst/>
              <a:ahLst/>
              <a:cxnLst/>
              <a:rect l="l" t="t" r="r" b="b"/>
              <a:pathLst>
                <a:path w="4816592" h="1051902">
                  <a:moveTo>
                    <a:pt x="0" y="0"/>
                  </a:moveTo>
                  <a:lnTo>
                    <a:pt x="4816592" y="0"/>
                  </a:lnTo>
                  <a:lnTo>
                    <a:pt x="4816592" y="1051902"/>
                  </a:lnTo>
                  <a:lnTo>
                    <a:pt x="0" y="1051902"/>
                  </a:lnTo>
                  <a:close/>
                </a:path>
              </a:pathLst>
            </a:custGeom>
            <a:solidFill>
              <a:srgbClr val="C9C4DD"/>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100"/>
                </a:lnSpc>
              </a:pPr>
              <a:endParaRPr/>
            </a:p>
          </p:txBody>
        </p:sp>
      </p:grpSp>
      <p:sp>
        <p:nvSpPr>
          <p:cNvPr id="5" name="Freeform 5"/>
          <p:cNvSpPr/>
          <p:nvPr/>
        </p:nvSpPr>
        <p:spPr>
          <a:xfrm>
            <a:off x="8124183" y="0"/>
            <a:ext cx="10163817" cy="10327015"/>
          </a:xfrm>
          <a:custGeom>
            <a:avLst/>
            <a:gdLst/>
            <a:ahLst/>
            <a:cxnLst/>
            <a:rect l="l" t="t" r="r" b="b"/>
            <a:pathLst>
              <a:path w="10163817" h="10327015">
                <a:moveTo>
                  <a:pt x="0" y="0"/>
                </a:moveTo>
                <a:lnTo>
                  <a:pt x="10163817" y="0"/>
                </a:lnTo>
                <a:lnTo>
                  <a:pt x="10163817" y="10327015"/>
                </a:lnTo>
                <a:lnTo>
                  <a:pt x="0" y="10327015"/>
                </a:lnTo>
                <a:lnTo>
                  <a:pt x="0" y="0"/>
                </a:lnTo>
                <a:close/>
              </a:path>
            </a:pathLst>
          </a:custGeom>
          <a:blipFill>
            <a:blip r:embed="rId2"/>
            <a:stretch>
              <a:fillRect t="-969" b="-969"/>
            </a:stretch>
          </a:blipFill>
        </p:spPr>
      </p:sp>
      <p:sp>
        <p:nvSpPr>
          <p:cNvPr id="6" name="Freeform 6"/>
          <p:cNvSpPr/>
          <p:nvPr/>
        </p:nvSpPr>
        <p:spPr>
          <a:xfrm>
            <a:off x="0" y="0"/>
            <a:ext cx="8124183" cy="10287000"/>
          </a:xfrm>
          <a:custGeom>
            <a:avLst/>
            <a:gdLst/>
            <a:ahLst/>
            <a:cxnLst/>
            <a:rect l="l" t="t" r="r" b="b"/>
            <a:pathLst>
              <a:path w="8124183" h="10287000">
                <a:moveTo>
                  <a:pt x="0" y="0"/>
                </a:moveTo>
                <a:lnTo>
                  <a:pt x="8124183" y="0"/>
                </a:lnTo>
                <a:lnTo>
                  <a:pt x="8124183" y="10287000"/>
                </a:lnTo>
                <a:lnTo>
                  <a:pt x="0" y="10287000"/>
                </a:lnTo>
                <a:lnTo>
                  <a:pt x="0" y="0"/>
                </a:lnTo>
                <a:close/>
              </a:path>
            </a:pathLst>
          </a:custGeom>
          <a:blipFill>
            <a:blip r:embed="rId3"/>
            <a:stretch>
              <a:fillRect l="-50294" r="-50294"/>
            </a:stretch>
          </a:blipFill>
        </p:spPr>
      </p:sp>
      <p:sp>
        <p:nvSpPr>
          <p:cNvPr id="7" name="Freeform 7"/>
          <p:cNvSpPr/>
          <p:nvPr/>
        </p:nvSpPr>
        <p:spPr>
          <a:xfrm>
            <a:off x="6955478" y="5925268"/>
            <a:ext cx="2337409" cy="1665404"/>
          </a:xfrm>
          <a:custGeom>
            <a:avLst/>
            <a:gdLst/>
            <a:ahLst/>
            <a:cxnLst/>
            <a:rect l="l" t="t" r="r" b="b"/>
            <a:pathLst>
              <a:path w="2337409" h="1665404">
                <a:moveTo>
                  <a:pt x="0" y="0"/>
                </a:moveTo>
                <a:lnTo>
                  <a:pt x="2337409" y="0"/>
                </a:lnTo>
                <a:lnTo>
                  <a:pt x="2337409" y="1665404"/>
                </a:lnTo>
                <a:lnTo>
                  <a:pt x="0" y="166540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2674931"/>
            <a:chOff x="0" y="0"/>
            <a:chExt cx="4816593" cy="704508"/>
          </a:xfrm>
        </p:grpSpPr>
        <p:sp>
          <p:nvSpPr>
            <p:cNvPr id="3" name="Freeform 3"/>
            <p:cNvSpPr/>
            <p:nvPr/>
          </p:nvSpPr>
          <p:spPr>
            <a:xfrm>
              <a:off x="0" y="0"/>
              <a:ext cx="4816592" cy="704508"/>
            </a:xfrm>
            <a:custGeom>
              <a:avLst/>
              <a:gdLst/>
              <a:ahLst/>
              <a:cxnLst/>
              <a:rect l="l" t="t" r="r" b="b"/>
              <a:pathLst>
                <a:path w="4816592" h="704508">
                  <a:moveTo>
                    <a:pt x="0" y="0"/>
                  </a:moveTo>
                  <a:lnTo>
                    <a:pt x="4816592" y="0"/>
                  </a:lnTo>
                  <a:lnTo>
                    <a:pt x="4816592" y="704508"/>
                  </a:lnTo>
                  <a:lnTo>
                    <a:pt x="0" y="704508"/>
                  </a:lnTo>
                  <a:close/>
                </a:path>
              </a:pathLst>
            </a:custGeom>
            <a:solidFill>
              <a:srgbClr val="C9C4DD"/>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100"/>
                </a:lnSpc>
              </a:pPr>
              <a:endParaRPr/>
            </a:p>
          </p:txBody>
        </p:sp>
      </p:grpSp>
      <p:sp>
        <p:nvSpPr>
          <p:cNvPr id="5" name="Freeform 5"/>
          <p:cNvSpPr/>
          <p:nvPr/>
        </p:nvSpPr>
        <p:spPr>
          <a:xfrm>
            <a:off x="514350" y="2980636"/>
            <a:ext cx="17259300" cy="6552311"/>
          </a:xfrm>
          <a:custGeom>
            <a:avLst/>
            <a:gdLst/>
            <a:ahLst/>
            <a:cxnLst/>
            <a:rect l="l" t="t" r="r" b="b"/>
            <a:pathLst>
              <a:path w="17259300" h="6552311">
                <a:moveTo>
                  <a:pt x="0" y="0"/>
                </a:moveTo>
                <a:lnTo>
                  <a:pt x="17259300" y="0"/>
                </a:lnTo>
                <a:lnTo>
                  <a:pt x="17259300" y="6552311"/>
                </a:lnTo>
                <a:lnTo>
                  <a:pt x="0" y="6552311"/>
                </a:lnTo>
                <a:lnTo>
                  <a:pt x="0" y="0"/>
                </a:lnTo>
                <a:close/>
              </a:path>
            </a:pathLst>
          </a:custGeom>
          <a:blipFill>
            <a:blip r:embed="rId2"/>
            <a:stretch>
              <a:fillRect/>
            </a:stretch>
          </a:blipFill>
        </p:spPr>
      </p:sp>
      <p:sp>
        <p:nvSpPr>
          <p:cNvPr id="6" name="TextBox 6"/>
          <p:cNvSpPr txBox="1"/>
          <p:nvPr/>
        </p:nvSpPr>
        <p:spPr>
          <a:xfrm>
            <a:off x="0" y="914400"/>
            <a:ext cx="18288000" cy="1035686"/>
          </a:xfrm>
          <a:prstGeom prst="rect">
            <a:avLst/>
          </a:prstGeom>
        </p:spPr>
        <p:txBody>
          <a:bodyPr lIns="0" tIns="0" rIns="0" bIns="0" rtlCol="0" anchor="t">
            <a:spAutoFit/>
          </a:bodyPr>
          <a:lstStyle/>
          <a:p>
            <a:pPr algn="ctr">
              <a:lnSpc>
                <a:spcPts val="8539"/>
              </a:lnSpc>
            </a:pPr>
            <a:r>
              <a:rPr lang="en-US" sz="6099">
                <a:solidFill>
                  <a:srgbClr val="000000"/>
                </a:solidFill>
                <a:latin typeface="Canva Sans Bold"/>
              </a:rPr>
              <a:t>ElasticSearch + SIEM Analytical Capabilities</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5034C4"/>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3030538"/>
            <a:chOff x="0" y="0"/>
            <a:chExt cx="4816593" cy="798166"/>
          </a:xfrm>
        </p:grpSpPr>
        <p:sp>
          <p:nvSpPr>
            <p:cNvPr id="3" name="Freeform 3"/>
            <p:cNvSpPr/>
            <p:nvPr/>
          </p:nvSpPr>
          <p:spPr>
            <a:xfrm>
              <a:off x="0" y="0"/>
              <a:ext cx="4816592" cy="798166"/>
            </a:xfrm>
            <a:custGeom>
              <a:avLst/>
              <a:gdLst/>
              <a:ahLst/>
              <a:cxnLst/>
              <a:rect l="l" t="t" r="r" b="b"/>
              <a:pathLst>
                <a:path w="4816592" h="798166">
                  <a:moveTo>
                    <a:pt x="0" y="0"/>
                  </a:moveTo>
                  <a:lnTo>
                    <a:pt x="4816592" y="0"/>
                  </a:lnTo>
                  <a:lnTo>
                    <a:pt x="4816592" y="798166"/>
                  </a:lnTo>
                  <a:lnTo>
                    <a:pt x="0" y="798166"/>
                  </a:lnTo>
                  <a:close/>
                </a:path>
              </a:pathLst>
            </a:custGeom>
            <a:solidFill>
              <a:srgbClr val="C9C4DD"/>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100"/>
                </a:lnSpc>
              </a:pPr>
              <a:endParaRPr/>
            </a:p>
          </p:txBody>
        </p:sp>
      </p:grpSp>
      <p:sp>
        <p:nvSpPr>
          <p:cNvPr id="5" name="TextBox 5"/>
          <p:cNvSpPr txBox="1"/>
          <p:nvPr/>
        </p:nvSpPr>
        <p:spPr>
          <a:xfrm>
            <a:off x="1028700" y="3526720"/>
            <a:ext cx="15687721" cy="4921250"/>
          </a:xfrm>
          <a:prstGeom prst="rect">
            <a:avLst/>
          </a:prstGeom>
        </p:spPr>
        <p:txBody>
          <a:bodyPr lIns="0" tIns="0" rIns="0" bIns="0" rtlCol="0" anchor="t">
            <a:spAutoFit/>
          </a:bodyPr>
          <a:lstStyle/>
          <a:p>
            <a:pPr>
              <a:lnSpc>
                <a:spcPts val="4899"/>
              </a:lnSpc>
            </a:pPr>
            <a:r>
              <a:rPr lang="en-US" sz="3499" dirty="0">
                <a:solidFill>
                  <a:srgbClr val="FFFFFF"/>
                </a:solidFill>
                <a:latin typeface="Canva Sans"/>
              </a:rPr>
              <a:t>Explanation of the Scenario:</a:t>
            </a:r>
          </a:p>
          <a:p>
            <a:pPr>
              <a:lnSpc>
                <a:spcPts val="4899"/>
              </a:lnSpc>
            </a:pPr>
            <a:endParaRPr lang="en-US" sz="3499" dirty="0">
              <a:solidFill>
                <a:srgbClr val="FFFFFF"/>
              </a:solidFill>
              <a:latin typeface="Canva Sans"/>
            </a:endParaRPr>
          </a:p>
          <a:p>
            <a:pPr marL="755649" lvl="1" indent="-377824">
              <a:lnSpc>
                <a:spcPts val="4899"/>
              </a:lnSpc>
              <a:buFont typeface="Arial"/>
              <a:buChar char="•"/>
            </a:pPr>
            <a:r>
              <a:rPr lang="en-US" sz="3499" dirty="0">
                <a:solidFill>
                  <a:srgbClr val="FFFFFF"/>
                </a:solidFill>
                <a:latin typeface="Canva Sans"/>
              </a:rPr>
              <a:t>Attacker (workstation) tries to DDOS a small server (Virtual machine)</a:t>
            </a:r>
          </a:p>
          <a:p>
            <a:pPr marL="755649" lvl="1" indent="-377824">
              <a:lnSpc>
                <a:spcPts val="4899"/>
              </a:lnSpc>
              <a:buFont typeface="Arial"/>
              <a:buChar char="•"/>
            </a:pPr>
            <a:r>
              <a:rPr lang="en-US" sz="3499" dirty="0">
                <a:solidFill>
                  <a:srgbClr val="FFFFFF"/>
                </a:solidFill>
                <a:latin typeface="Canva Sans"/>
              </a:rPr>
              <a:t>Attacker IP: 140.113.110.115</a:t>
            </a:r>
          </a:p>
          <a:p>
            <a:pPr marL="755649" lvl="1" indent="-377824">
              <a:lnSpc>
                <a:spcPts val="4899"/>
              </a:lnSpc>
              <a:buFont typeface="Arial"/>
              <a:buChar char="•"/>
            </a:pPr>
            <a:r>
              <a:rPr lang="en-US" sz="3499" dirty="0">
                <a:solidFill>
                  <a:srgbClr val="FFFFFF"/>
                </a:solidFill>
                <a:latin typeface="Canva Sans"/>
              </a:rPr>
              <a:t>Virtual Machine IP: 192.168.98.129</a:t>
            </a:r>
          </a:p>
          <a:p>
            <a:pPr marL="755649" lvl="1" indent="-377824">
              <a:lnSpc>
                <a:spcPts val="4899"/>
              </a:lnSpc>
              <a:buFont typeface="Arial"/>
              <a:buChar char="•"/>
            </a:pPr>
            <a:r>
              <a:rPr lang="en-US" sz="3499" dirty="0">
                <a:solidFill>
                  <a:srgbClr val="FFFFFF"/>
                </a:solidFill>
                <a:latin typeface="Canva Sans"/>
              </a:rPr>
              <a:t>DDOS by PING command (Windows </a:t>
            </a:r>
            <a:r>
              <a:rPr lang="en-US" sz="3499" dirty="0" err="1">
                <a:solidFill>
                  <a:srgbClr val="FFFFFF"/>
                </a:solidFill>
                <a:latin typeface="Canva Sans"/>
              </a:rPr>
              <a:t>Powershell</a:t>
            </a:r>
            <a:r>
              <a:rPr lang="en-US" sz="3499" dirty="0">
                <a:solidFill>
                  <a:srgbClr val="FFFFFF"/>
                </a:solidFill>
                <a:latin typeface="Canva Sans"/>
              </a:rPr>
              <a:t>)</a:t>
            </a:r>
          </a:p>
          <a:p>
            <a:pPr marL="755649" lvl="1" indent="-377824">
              <a:lnSpc>
                <a:spcPts val="4899"/>
              </a:lnSpc>
              <a:buFont typeface="Arial"/>
              <a:buChar char="•"/>
            </a:pPr>
            <a:r>
              <a:rPr lang="en-US" sz="3499" dirty="0">
                <a:solidFill>
                  <a:srgbClr val="FFFFFF"/>
                </a:solidFill>
                <a:latin typeface="Canva Sans"/>
              </a:rPr>
              <a:t>Command used to ping --&gt;  1..1000000 | </a:t>
            </a:r>
            <a:r>
              <a:rPr lang="en-US" sz="3499" dirty="0" err="1">
                <a:solidFill>
                  <a:srgbClr val="FFFFFF"/>
                </a:solidFill>
                <a:latin typeface="Canva Sans"/>
              </a:rPr>
              <a:t>ForEach</a:t>
            </a:r>
            <a:r>
              <a:rPr lang="en-US" sz="3499" dirty="0">
                <a:solidFill>
                  <a:srgbClr val="FFFFFF"/>
                </a:solidFill>
                <a:latin typeface="Canva Sans"/>
              </a:rPr>
              <a:t>-Object { Test-Connection -Count 1 -</a:t>
            </a:r>
            <a:r>
              <a:rPr lang="en-US" sz="3499" dirty="0" err="1">
                <a:solidFill>
                  <a:srgbClr val="FFFFFF"/>
                </a:solidFill>
                <a:latin typeface="Canva Sans"/>
              </a:rPr>
              <a:t>ComputerName</a:t>
            </a:r>
            <a:r>
              <a:rPr lang="en-US" sz="3499" dirty="0">
                <a:solidFill>
                  <a:srgbClr val="FFFFFF"/>
                </a:solidFill>
                <a:latin typeface="Canva Sans"/>
              </a:rPr>
              <a:t> 192.168.98.129 }</a:t>
            </a:r>
          </a:p>
        </p:txBody>
      </p:sp>
      <p:sp>
        <p:nvSpPr>
          <p:cNvPr id="6" name="TextBox 6"/>
          <p:cNvSpPr txBox="1"/>
          <p:nvPr/>
        </p:nvSpPr>
        <p:spPr>
          <a:xfrm>
            <a:off x="907971" y="422219"/>
            <a:ext cx="16541829" cy="2095107"/>
          </a:xfrm>
          <a:prstGeom prst="rect">
            <a:avLst/>
          </a:prstGeom>
        </p:spPr>
        <p:txBody>
          <a:bodyPr wrap="square" lIns="0" tIns="0" rIns="0" bIns="0" rtlCol="0" anchor="t">
            <a:spAutoFit/>
          </a:bodyPr>
          <a:lstStyle/>
          <a:p>
            <a:pPr>
              <a:lnSpc>
                <a:spcPts val="8421"/>
              </a:lnSpc>
            </a:pPr>
            <a:r>
              <a:rPr lang="en-US" sz="6015" dirty="0">
                <a:solidFill>
                  <a:srgbClr val="000000"/>
                </a:solidFill>
                <a:latin typeface="Canva Sans Bold"/>
              </a:rPr>
              <a:t>Real world demonstration of </a:t>
            </a:r>
          </a:p>
          <a:p>
            <a:pPr>
              <a:lnSpc>
                <a:spcPts val="8421"/>
              </a:lnSpc>
            </a:pPr>
            <a:r>
              <a:rPr lang="en-US" sz="6015" dirty="0">
                <a:solidFill>
                  <a:srgbClr val="000000"/>
                </a:solidFill>
                <a:latin typeface="Canva Sans Bold"/>
              </a:rPr>
              <a:t>Elasticsearch &amp; Kibana </a:t>
            </a:r>
          </a:p>
        </p:txBody>
      </p:sp>
      <p:sp>
        <p:nvSpPr>
          <p:cNvPr id="7" name="TextBox 7"/>
          <p:cNvSpPr txBox="1"/>
          <p:nvPr/>
        </p:nvSpPr>
        <p:spPr>
          <a:xfrm>
            <a:off x="1338580" y="8598393"/>
            <a:ext cx="14587220" cy="580390"/>
          </a:xfrm>
          <a:prstGeom prst="rect">
            <a:avLst/>
          </a:prstGeom>
        </p:spPr>
        <p:txBody>
          <a:bodyPr wrap="square" lIns="0" tIns="0" rIns="0" bIns="0" rtlCol="0" anchor="t">
            <a:spAutoFit/>
          </a:bodyPr>
          <a:lstStyle/>
          <a:p>
            <a:pPr algn="ctr">
              <a:lnSpc>
                <a:spcPts val="4759"/>
              </a:lnSpc>
            </a:pPr>
            <a:r>
              <a:rPr lang="en-US" sz="3399" dirty="0">
                <a:solidFill>
                  <a:srgbClr val="FFFFFF"/>
                </a:solidFill>
                <a:latin typeface="Canva Sans"/>
              </a:rPr>
              <a:t>The above command will send 1 Million </a:t>
            </a:r>
            <a:r>
              <a:rPr lang="en-US" sz="3399" dirty="0" err="1">
                <a:solidFill>
                  <a:srgbClr val="FFFFFF"/>
                </a:solidFill>
                <a:latin typeface="Canva Sans"/>
              </a:rPr>
              <a:t>PIng</a:t>
            </a:r>
            <a:r>
              <a:rPr lang="en-US" sz="3399" dirty="0">
                <a:solidFill>
                  <a:srgbClr val="FFFFFF"/>
                </a:solidFill>
                <a:latin typeface="Canva Sans"/>
              </a:rPr>
              <a:t> Packets to the Server</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737551"/>
            <a:chOff x="0" y="0"/>
            <a:chExt cx="4816593" cy="457627"/>
          </a:xfrm>
        </p:grpSpPr>
        <p:sp>
          <p:nvSpPr>
            <p:cNvPr id="3" name="Freeform 3"/>
            <p:cNvSpPr/>
            <p:nvPr/>
          </p:nvSpPr>
          <p:spPr>
            <a:xfrm>
              <a:off x="0" y="0"/>
              <a:ext cx="4816592" cy="457627"/>
            </a:xfrm>
            <a:custGeom>
              <a:avLst/>
              <a:gdLst/>
              <a:ahLst/>
              <a:cxnLst/>
              <a:rect l="l" t="t" r="r" b="b"/>
              <a:pathLst>
                <a:path w="4816592" h="457627">
                  <a:moveTo>
                    <a:pt x="0" y="0"/>
                  </a:moveTo>
                  <a:lnTo>
                    <a:pt x="4816592" y="0"/>
                  </a:lnTo>
                  <a:lnTo>
                    <a:pt x="4816592" y="457627"/>
                  </a:lnTo>
                  <a:lnTo>
                    <a:pt x="0" y="457627"/>
                  </a:lnTo>
                  <a:close/>
                </a:path>
              </a:pathLst>
            </a:custGeom>
            <a:solidFill>
              <a:srgbClr val="C9C4DD"/>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100"/>
                </a:lnSpc>
              </a:pPr>
              <a:endParaRPr/>
            </a:p>
          </p:txBody>
        </p:sp>
      </p:grpSp>
      <p:sp>
        <p:nvSpPr>
          <p:cNvPr id="5" name="Freeform 5"/>
          <p:cNvSpPr/>
          <p:nvPr/>
        </p:nvSpPr>
        <p:spPr>
          <a:xfrm>
            <a:off x="898996" y="2412960"/>
            <a:ext cx="16637940" cy="5194340"/>
          </a:xfrm>
          <a:custGeom>
            <a:avLst/>
            <a:gdLst/>
            <a:ahLst/>
            <a:cxnLst/>
            <a:rect l="l" t="t" r="r" b="b"/>
            <a:pathLst>
              <a:path w="16637940" h="5194340">
                <a:moveTo>
                  <a:pt x="0" y="0"/>
                </a:moveTo>
                <a:lnTo>
                  <a:pt x="16637941" y="0"/>
                </a:lnTo>
                <a:lnTo>
                  <a:pt x="16637941" y="5194340"/>
                </a:lnTo>
                <a:lnTo>
                  <a:pt x="0" y="5194340"/>
                </a:lnTo>
                <a:lnTo>
                  <a:pt x="0" y="0"/>
                </a:lnTo>
                <a:close/>
              </a:path>
            </a:pathLst>
          </a:custGeom>
          <a:blipFill>
            <a:blip r:embed="rId2"/>
            <a:stretch>
              <a:fillRect/>
            </a:stretch>
          </a:blipFill>
        </p:spPr>
      </p:sp>
      <p:sp>
        <p:nvSpPr>
          <p:cNvPr id="6" name="TextBox 6"/>
          <p:cNvSpPr txBox="1"/>
          <p:nvPr/>
        </p:nvSpPr>
        <p:spPr>
          <a:xfrm>
            <a:off x="304800" y="441737"/>
            <a:ext cx="9311804" cy="854076"/>
          </a:xfrm>
          <a:prstGeom prst="rect">
            <a:avLst/>
          </a:prstGeom>
        </p:spPr>
        <p:txBody>
          <a:bodyPr wrap="square" lIns="0" tIns="0" rIns="0" bIns="0" rtlCol="0" anchor="t">
            <a:spAutoFit/>
          </a:bodyPr>
          <a:lstStyle/>
          <a:p>
            <a:pPr algn="ctr">
              <a:lnSpc>
                <a:spcPts val="6999"/>
              </a:lnSpc>
            </a:pPr>
            <a:r>
              <a:rPr lang="en-US" sz="4999" dirty="0">
                <a:solidFill>
                  <a:srgbClr val="000000"/>
                </a:solidFill>
                <a:latin typeface="Canva Sans"/>
              </a:rPr>
              <a:t>Before Sending Pings</a:t>
            </a:r>
          </a:p>
        </p:txBody>
      </p:sp>
      <p:sp>
        <p:nvSpPr>
          <p:cNvPr id="7" name="AutoShape 7"/>
          <p:cNvSpPr/>
          <p:nvPr/>
        </p:nvSpPr>
        <p:spPr>
          <a:xfrm>
            <a:off x="7316932" y="3741766"/>
            <a:ext cx="0" cy="4258335"/>
          </a:xfrm>
          <a:prstGeom prst="line">
            <a:avLst/>
          </a:prstGeom>
          <a:ln w="38100" cap="flat">
            <a:solidFill>
              <a:srgbClr val="FF3131"/>
            </a:solidFill>
            <a:prstDash val="solid"/>
            <a:headEnd type="none" w="sm" len="sm"/>
            <a:tailEnd type="arrow" w="med" len="sm"/>
          </a:ln>
        </p:spPr>
      </p:sp>
      <p:sp>
        <p:nvSpPr>
          <p:cNvPr id="8" name="TextBox 8"/>
          <p:cNvSpPr txBox="1"/>
          <p:nvPr/>
        </p:nvSpPr>
        <p:spPr>
          <a:xfrm>
            <a:off x="6346647" y="8075786"/>
            <a:ext cx="1978670" cy="580390"/>
          </a:xfrm>
          <a:prstGeom prst="rect">
            <a:avLst/>
          </a:prstGeom>
        </p:spPr>
        <p:txBody>
          <a:bodyPr lIns="0" tIns="0" rIns="0" bIns="0" rtlCol="0" anchor="t">
            <a:spAutoFit/>
          </a:bodyPr>
          <a:lstStyle/>
          <a:p>
            <a:pPr algn="ctr">
              <a:lnSpc>
                <a:spcPts val="4759"/>
              </a:lnSpc>
            </a:pPr>
            <a:r>
              <a:rPr lang="en-US" sz="3399">
                <a:solidFill>
                  <a:srgbClr val="1B1617"/>
                </a:solidFill>
                <a:latin typeface="Canva Sans"/>
              </a:rPr>
              <a:t>5 Packets</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737551"/>
            <a:chOff x="0" y="0"/>
            <a:chExt cx="4816593" cy="457627"/>
          </a:xfrm>
        </p:grpSpPr>
        <p:sp>
          <p:nvSpPr>
            <p:cNvPr id="3" name="Freeform 3"/>
            <p:cNvSpPr/>
            <p:nvPr/>
          </p:nvSpPr>
          <p:spPr>
            <a:xfrm>
              <a:off x="0" y="0"/>
              <a:ext cx="4816592" cy="457627"/>
            </a:xfrm>
            <a:custGeom>
              <a:avLst/>
              <a:gdLst/>
              <a:ahLst/>
              <a:cxnLst/>
              <a:rect l="l" t="t" r="r" b="b"/>
              <a:pathLst>
                <a:path w="4816592" h="457627">
                  <a:moveTo>
                    <a:pt x="0" y="0"/>
                  </a:moveTo>
                  <a:lnTo>
                    <a:pt x="4816592" y="0"/>
                  </a:lnTo>
                  <a:lnTo>
                    <a:pt x="4816592" y="457627"/>
                  </a:lnTo>
                  <a:lnTo>
                    <a:pt x="0" y="457627"/>
                  </a:lnTo>
                  <a:close/>
                </a:path>
              </a:pathLst>
            </a:custGeom>
            <a:solidFill>
              <a:srgbClr val="C9C4DD"/>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100"/>
                </a:lnSpc>
              </a:pPr>
              <a:endParaRPr/>
            </a:p>
          </p:txBody>
        </p:sp>
      </p:grpSp>
      <p:sp>
        <p:nvSpPr>
          <p:cNvPr id="5" name="Freeform 5"/>
          <p:cNvSpPr/>
          <p:nvPr/>
        </p:nvSpPr>
        <p:spPr>
          <a:xfrm>
            <a:off x="774853" y="2131047"/>
            <a:ext cx="16738294" cy="6674431"/>
          </a:xfrm>
          <a:custGeom>
            <a:avLst/>
            <a:gdLst/>
            <a:ahLst/>
            <a:cxnLst/>
            <a:rect l="l" t="t" r="r" b="b"/>
            <a:pathLst>
              <a:path w="16738294" h="6674431">
                <a:moveTo>
                  <a:pt x="0" y="0"/>
                </a:moveTo>
                <a:lnTo>
                  <a:pt x="16738294" y="0"/>
                </a:lnTo>
                <a:lnTo>
                  <a:pt x="16738294" y="6674431"/>
                </a:lnTo>
                <a:lnTo>
                  <a:pt x="0" y="6674431"/>
                </a:lnTo>
                <a:lnTo>
                  <a:pt x="0" y="0"/>
                </a:lnTo>
                <a:close/>
              </a:path>
            </a:pathLst>
          </a:custGeom>
          <a:blipFill>
            <a:blip r:embed="rId2"/>
            <a:stretch>
              <a:fillRect/>
            </a:stretch>
          </a:blipFill>
        </p:spPr>
      </p:sp>
      <p:sp>
        <p:nvSpPr>
          <p:cNvPr id="6" name="TextBox 6"/>
          <p:cNvSpPr txBox="1"/>
          <p:nvPr/>
        </p:nvSpPr>
        <p:spPr>
          <a:xfrm>
            <a:off x="533400" y="393872"/>
            <a:ext cx="8216747" cy="854076"/>
          </a:xfrm>
          <a:prstGeom prst="rect">
            <a:avLst/>
          </a:prstGeom>
        </p:spPr>
        <p:txBody>
          <a:bodyPr wrap="square" lIns="0" tIns="0" rIns="0" bIns="0" rtlCol="0" anchor="t">
            <a:spAutoFit/>
          </a:bodyPr>
          <a:lstStyle/>
          <a:p>
            <a:pPr algn="ctr">
              <a:lnSpc>
                <a:spcPts val="6999"/>
              </a:lnSpc>
            </a:pPr>
            <a:r>
              <a:rPr lang="en-US" sz="4999" dirty="0">
                <a:solidFill>
                  <a:srgbClr val="000000"/>
                </a:solidFill>
                <a:latin typeface="Canva Sans"/>
              </a:rPr>
              <a:t>After Sending Pings</a:t>
            </a:r>
          </a:p>
        </p:txBody>
      </p:sp>
      <p:sp>
        <p:nvSpPr>
          <p:cNvPr id="7" name="AutoShape 7"/>
          <p:cNvSpPr/>
          <p:nvPr/>
        </p:nvSpPr>
        <p:spPr>
          <a:xfrm>
            <a:off x="15162068" y="5958494"/>
            <a:ext cx="0" cy="3080558"/>
          </a:xfrm>
          <a:prstGeom prst="line">
            <a:avLst/>
          </a:prstGeom>
          <a:ln w="38100" cap="flat">
            <a:solidFill>
              <a:srgbClr val="FF3131"/>
            </a:solidFill>
            <a:prstDash val="solid"/>
            <a:headEnd type="none" w="sm" len="sm"/>
            <a:tailEnd type="arrow" w="med" len="sm"/>
          </a:ln>
        </p:spPr>
      </p:sp>
      <p:sp>
        <p:nvSpPr>
          <p:cNvPr id="8" name="TextBox 8"/>
          <p:cNvSpPr txBox="1"/>
          <p:nvPr/>
        </p:nvSpPr>
        <p:spPr>
          <a:xfrm>
            <a:off x="14073836" y="9191625"/>
            <a:ext cx="3604561" cy="580390"/>
          </a:xfrm>
          <a:prstGeom prst="rect">
            <a:avLst/>
          </a:prstGeom>
        </p:spPr>
        <p:txBody>
          <a:bodyPr wrap="square" lIns="0" tIns="0" rIns="0" bIns="0" rtlCol="0" anchor="t">
            <a:spAutoFit/>
          </a:bodyPr>
          <a:lstStyle/>
          <a:p>
            <a:pPr algn="ctr">
              <a:lnSpc>
                <a:spcPts val="4759"/>
              </a:lnSpc>
            </a:pPr>
            <a:r>
              <a:rPr lang="en-US" sz="3399" dirty="0">
                <a:solidFill>
                  <a:srgbClr val="1B1617"/>
                </a:solidFill>
                <a:latin typeface="Canva Sans"/>
              </a:rPr>
              <a:t>41 Packets</a:t>
            </a:r>
          </a:p>
        </p:txBody>
      </p:sp>
      <p:sp>
        <p:nvSpPr>
          <p:cNvPr id="9" name="AutoShape 9"/>
          <p:cNvSpPr/>
          <p:nvPr/>
        </p:nvSpPr>
        <p:spPr>
          <a:xfrm>
            <a:off x="3988377" y="5468263"/>
            <a:ext cx="34636" cy="3570789"/>
          </a:xfrm>
          <a:prstGeom prst="line">
            <a:avLst/>
          </a:prstGeom>
          <a:ln w="38100" cap="flat">
            <a:solidFill>
              <a:srgbClr val="FF3131"/>
            </a:solidFill>
            <a:prstDash val="solid"/>
            <a:headEnd type="none" w="sm" len="sm"/>
            <a:tailEnd type="arrow" w="med" len="sm"/>
          </a:ln>
        </p:spPr>
      </p:sp>
      <p:sp>
        <p:nvSpPr>
          <p:cNvPr id="10" name="TextBox 10"/>
          <p:cNvSpPr txBox="1"/>
          <p:nvPr/>
        </p:nvSpPr>
        <p:spPr>
          <a:xfrm>
            <a:off x="774853" y="9191625"/>
            <a:ext cx="9782310" cy="580390"/>
          </a:xfrm>
          <a:prstGeom prst="rect">
            <a:avLst/>
          </a:prstGeom>
        </p:spPr>
        <p:txBody>
          <a:bodyPr wrap="square" lIns="0" tIns="0" rIns="0" bIns="0" rtlCol="0" anchor="t">
            <a:spAutoFit/>
          </a:bodyPr>
          <a:lstStyle/>
          <a:p>
            <a:pPr algn="ctr">
              <a:lnSpc>
                <a:spcPts val="4759"/>
              </a:lnSpc>
            </a:pPr>
            <a:r>
              <a:rPr lang="en-US" sz="3399" dirty="0">
                <a:solidFill>
                  <a:srgbClr val="1B1617"/>
                </a:solidFill>
                <a:latin typeface="Canva Sans"/>
              </a:rPr>
              <a:t>Ping packets being sent via </a:t>
            </a:r>
            <a:r>
              <a:rPr lang="en-US" sz="3399" dirty="0" err="1">
                <a:solidFill>
                  <a:srgbClr val="1B1617"/>
                </a:solidFill>
                <a:latin typeface="Canva Sans"/>
              </a:rPr>
              <a:t>Powershell</a:t>
            </a:r>
            <a:endParaRPr lang="en-US" sz="3399" dirty="0">
              <a:solidFill>
                <a:srgbClr val="1B1617"/>
              </a:solidFill>
              <a:latin typeface="Canva Sans"/>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5034C4"/>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2503351"/>
            <a:chOff x="0" y="0"/>
            <a:chExt cx="4816593" cy="659319"/>
          </a:xfrm>
        </p:grpSpPr>
        <p:sp>
          <p:nvSpPr>
            <p:cNvPr id="3" name="Freeform 3"/>
            <p:cNvSpPr/>
            <p:nvPr/>
          </p:nvSpPr>
          <p:spPr>
            <a:xfrm>
              <a:off x="0" y="0"/>
              <a:ext cx="4816592" cy="659319"/>
            </a:xfrm>
            <a:custGeom>
              <a:avLst/>
              <a:gdLst/>
              <a:ahLst/>
              <a:cxnLst/>
              <a:rect l="l" t="t" r="r" b="b"/>
              <a:pathLst>
                <a:path w="4816592" h="659319">
                  <a:moveTo>
                    <a:pt x="0" y="0"/>
                  </a:moveTo>
                  <a:lnTo>
                    <a:pt x="4816592" y="0"/>
                  </a:lnTo>
                  <a:lnTo>
                    <a:pt x="4816592" y="659319"/>
                  </a:lnTo>
                  <a:lnTo>
                    <a:pt x="0" y="659319"/>
                  </a:lnTo>
                  <a:close/>
                </a:path>
              </a:pathLst>
            </a:custGeom>
            <a:solidFill>
              <a:srgbClr val="C9C4DD"/>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100"/>
                </a:lnSpc>
              </a:pPr>
              <a:endParaRPr/>
            </a:p>
          </p:txBody>
        </p:sp>
      </p:grpSp>
      <p:sp>
        <p:nvSpPr>
          <p:cNvPr id="5" name="TextBox 5"/>
          <p:cNvSpPr txBox="1"/>
          <p:nvPr/>
        </p:nvSpPr>
        <p:spPr>
          <a:xfrm>
            <a:off x="1123512" y="365124"/>
            <a:ext cx="16945013" cy="1193801"/>
          </a:xfrm>
          <a:prstGeom prst="rect">
            <a:avLst/>
          </a:prstGeom>
        </p:spPr>
        <p:txBody>
          <a:bodyPr lIns="0" tIns="0" rIns="0" bIns="0" rtlCol="0" anchor="t">
            <a:spAutoFit/>
          </a:bodyPr>
          <a:lstStyle/>
          <a:p>
            <a:pPr>
              <a:lnSpc>
                <a:spcPts val="9799"/>
              </a:lnSpc>
            </a:pPr>
            <a:r>
              <a:rPr lang="en-US" sz="6999" spc="34">
                <a:solidFill>
                  <a:srgbClr val="181712"/>
                </a:solidFill>
                <a:latin typeface="DM Sans Bold"/>
              </a:rPr>
              <a:t>Week 4</a:t>
            </a:r>
          </a:p>
        </p:txBody>
      </p:sp>
      <p:sp>
        <p:nvSpPr>
          <p:cNvPr id="6" name="TextBox 6"/>
          <p:cNvSpPr txBox="1"/>
          <p:nvPr/>
        </p:nvSpPr>
        <p:spPr>
          <a:xfrm>
            <a:off x="1575531" y="1783749"/>
            <a:ext cx="8020488" cy="481328"/>
          </a:xfrm>
          <a:prstGeom prst="rect">
            <a:avLst/>
          </a:prstGeom>
        </p:spPr>
        <p:txBody>
          <a:bodyPr lIns="0" tIns="0" rIns="0" bIns="0" rtlCol="0" anchor="t">
            <a:spAutoFit/>
          </a:bodyPr>
          <a:lstStyle/>
          <a:p>
            <a:pPr>
              <a:lnSpc>
                <a:spcPts val="3920"/>
              </a:lnSpc>
            </a:pPr>
            <a:r>
              <a:rPr lang="en-US" sz="2800" spc="14">
                <a:solidFill>
                  <a:srgbClr val="181712"/>
                </a:solidFill>
                <a:latin typeface="DM Sans Bold"/>
              </a:rPr>
              <a:t>Below is our Internship Goal for Week 4</a:t>
            </a:r>
          </a:p>
        </p:txBody>
      </p:sp>
      <p:sp>
        <p:nvSpPr>
          <p:cNvPr id="7" name="TextBox 7"/>
          <p:cNvSpPr txBox="1"/>
          <p:nvPr/>
        </p:nvSpPr>
        <p:spPr>
          <a:xfrm>
            <a:off x="1575531" y="4077286"/>
            <a:ext cx="16712469" cy="531502"/>
          </a:xfrm>
          <a:prstGeom prst="rect">
            <a:avLst/>
          </a:prstGeom>
        </p:spPr>
        <p:txBody>
          <a:bodyPr lIns="0" tIns="0" rIns="0" bIns="0" rtlCol="0" anchor="t">
            <a:spAutoFit/>
          </a:bodyPr>
          <a:lstStyle/>
          <a:p>
            <a:pPr>
              <a:lnSpc>
                <a:spcPts val="4304"/>
              </a:lnSpc>
            </a:pPr>
            <a:r>
              <a:rPr lang="en-US" sz="3074" spc="15">
                <a:solidFill>
                  <a:srgbClr val="FFFFFF"/>
                </a:solidFill>
                <a:latin typeface="DM Sans"/>
              </a:rPr>
              <a:t>(1) Study deeper and understand the AFFECT goal and try to implement it physically</a:t>
            </a:r>
          </a:p>
        </p:txBody>
      </p:sp>
      <p:sp>
        <p:nvSpPr>
          <p:cNvPr id="8" name="TextBox 8"/>
          <p:cNvSpPr txBox="1"/>
          <p:nvPr/>
        </p:nvSpPr>
        <p:spPr>
          <a:xfrm>
            <a:off x="1575531" y="5892231"/>
            <a:ext cx="16712469" cy="531502"/>
          </a:xfrm>
          <a:prstGeom prst="rect">
            <a:avLst/>
          </a:prstGeom>
        </p:spPr>
        <p:txBody>
          <a:bodyPr lIns="0" tIns="0" rIns="0" bIns="0" rtlCol="0" anchor="t">
            <a:spAutoFit/>
          </a:bodyPr>
          <a:lstStyle/>
          <a:p>
            <a:pPr>
              <a:lnSpc>
                <a:spcPts val="4304"/>
              </a:lnSpc>
            </a:pPr>
            <a:r>
              <a:rPr lang="en-US" sz="3074" spc="15">
                <a:solidFill>
                  <a:srgbClr val="FFFFFF"/>
                </a:solidFill>
                <a:latin typeface="DM Sans"/>
              </a:rPr>
              <a:t>(2) Study Honeypots and Implement it physically on a system</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5034C4"/>
        </a:solidFill>
        <a:effectLst/>
      </p:bgPr>
    </p:bg>
    <p:spTree>
      <p:nvGrpSpPr>
        <p:cNvPr id="1" name=""/>
        <p:cNvGrpSpPr/>
        <p:nvPr/>
      </p:nvGrpSpPr>
      <p:grpSpPr>
        <a:xfrm>
          <a:off x="0" y="0"/>
          <a:ext cx="0" cy="0"/>
          <a:chOff x="0" y="0"/>
          <a:chExt cx="0" cy="0"/>
        </a:xfrm>
      </p:grpSpPr>
      <p:grpSp>
        <p:nvGrpSpPr>
          <p:cNvPr id="2" name="Group 2"/>
          <p:cNvGrpSpPr/>
          <p:nvPr/>
        </p:nvGrpSpPr>
        <p:grpSpPr>
          <a:xfrm>
            <a:off x="0" y="6333074"/>
            <a:ext cx="18288000" cy="3993940"/>
            <a:chOff x="0" y="0"/>
            <a:chExt cx="4816593" cy="1051902"/>
          </a:xfrm>
        </p:grpSpPr>
        <p:sp>
          <p:nvSpPr>
            <p:cNvPr id="3" name="Freeform 3"/>
            <p:cNvSpPr/>
            <p:nvPr/>
          </p:nvSpPr>
          <p:spPr>
            <a:xfrm>
              <a:off x="0" y="0"/>
              <a:ext cx="4816592" cy="1051902"/>
            </a:xfrm>
            <a:custGeom>
              <a:avLst/>
              <a:gdLst/>
              <a:ahLst/>
              <a:cxnLst/>
              <a:rect l="l" t="t" r="r" b="b"/>
              <a:pathLst>
                <a:path w="4816592" h="1051902">
                  <a:moveTo>
                    <a:pt x="0" y="0"/>
                  </a:moveTo>
                  <a:lnTo>
                    <a:pt x="4816592" y="0"/>
                  </a:lnTo>
                  <a:lnTo>
                    <a:pt x="4816592" y="1051902"/>
                  </a:lnTo>
                  <a:lnTo>
                    <a:pt x="0" y="1051902"/>
                  </a:lnTo>
                  <a:close/>
                </a:path>
              </a:pathLst>
            </a:custGeom>
            <a:solidFill>
              <a:srgbClr val="C9C4DD"/>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100"/>
                </a:lnSpc>
              </a:pPr>
              <a:endParaRPr/>
            </a:p>
          </p:txBody>
        </p:sp>
      </p:grpSp>
      <p:sp>
        <p:nvSpPr>
          <p:cNvPr id="5" name="TextBox 5"/>
          <p:cNvSpPr txBox="1"/>
          <p:nvPr/>
        </p:nvSpPr>
        <p:spPr>
          <a:xfrm>
            <a:off x="786245" y="790592"/>
            <a:ext cx="12467296" cy="1193801"/>
          </a:xfrm>
          <a:prstGeom prst="rect">
            <a:avLst/>
          </a:prstGeom>
        </p:spPr>
        <p:txBody>
          <a:bodyPr lIns="0" tIns="0" rIns="0" bIns="0" rtlCol="0" anchor="t">
            <a:spAutoFit/>
          </a:bodyPr>
          <a:lstStyle/>
          <a:p>
            <a:pPr>
              <a:lnSpc>
                <a:spcPts val="9799"/>
              </a:lnSpc>
            </a:pPr>
            <a:r>
              <a:rPr lang="en-US" sz="6999">
                <a:solidFill>
                  <a:srgbClr val="FFFFFF"/>
                </a:solidFill>
                <a:latin typeface="DM Sans Bold"/>
              </a:rPr>
              <a:t>Honeypot</a:t>
            </a:r>
          </a:p>
        </p:txBody>
      </p:sp>
      <p:sp>
        <p:nvSpPr>
          <p:cNvPr id="6" name="TextBox 6"/>
          <p:cNvSpPr txBox="1"/>
          <p:nvPr/>
        </p:nvSpPr>
        <p:spPr>
          <a:xfrm>
            <a:off x="2371239" y="2697483"/>
            <a:ext cx="15015176" cy="3357245"/>
          </a:xfrm>
          <a:prstGeom prst="rect">
            <a:avLst/>
          </a:prstGeom>
        </p:spPr>
        <p:txBody>
          <a:bodyPr lIns="0" tIns="0" rIns="0" bIns="0" rtlCol="0" anchor="t">
            <a:spAutoFit/>
          </a:bodyPr>
          <a:lstStyle/>
          <a:p>
            <a:pPr algn="just">
              <a:lnSpc>
                <a:spcPts val="4480"/>
              </a:lnSpc>
            </a:pPr>
            <a:r>
              <a:rPr lang="en-US" sz="3200">
                <a:solidFill>
                  <a:srgbClr val="7AC7CF"/>
                </a:solidFill>
                <a:latin typeface="DM Sans Bold"/>
              </a:rPr>
              <a:t>Honeypots refer to decoy servers or systems that are deployed next to systems your organization actually uses for production.</a:t>
            </a:r>
          </a:p>
          <a:p>
            <a:pPr algn="just">
              <a:lnSpc>
                <a:spcPts val="4480"/>
              </a:lnSpc>
            </a:pPr>
            <a:endParaRPr lang="en-US" sz="3200">
              <a:solidFill>
                <a:srgbClr val="7AC7CF"/>
              </a:solidFill>
              <a:latin typeface="DM Sans Bold"/>
            </a:endParaRPr>
          </a:p>
          <a:p>
            <a:pPr algn="just">
              <a:lnSpc>
                <a:spcPts val="4479"/>
              </a:lnSpc>
            </a:pPr>
            <a:r>
              <a:rPr lang="en-US" sz="3199">
                <a:solidFill>
                  <a:srgbClr val="7AC7CF"/>
                </a:solidFill>
                <a:latin typeface="DM Sans Bold"/>
              </a:rPr>
              <a:t>Honeypots are designed to look like attractive targets, and they get deployed to allow IT teams to monitor the system’s security responses and to redirect the attacker away from their intended target. </a:t>
            </a:r>
          </a:p>
        </p:txBody>
      </p:sp>
      <p:sp>
        <p:nvSpPr>
          <p:cNvPr id="7" name="TextBox 7"/>
          <p:cNvSpPr txBox="1"/>
          <p:nvPr/>
        </p:nvSpPr>
        <p:spPr>
          <a:xfrm>
            <a:off x="2371239" y="7025005"/>
            <a:ext cx="15015176" cy="2233295"/>
          </a:xfrm>
          <a:prstGeom prst="rect">
            <a:avLst/>
          </a:prstGeom>
        </p:spPr>
        <p:txBody>
          <a:bodyPr lIns="0" tIns="0" rIns="0" bIns="0" rtlCol="0" anchor="t">
            <a:spAutoFit/>
          </a:bodyPr>
          <a:lstStyle/>
          <a:p>
            <a:pPr algn="just">
              <a:lnSpc>
                <a:spcPts val="4479"/>
              </a:lnSpc>
            </a:pPr>
            <a:r>
              <a:rPr lang="en-US" sz="3199">
                <a:solidFill>
                  <a:srgbClr val="1A1416"/>
                </a:solidFill>
                <a:latin typeface="DM Sans Bold"/>
              </a:rPr>
              <a:t>Honeypots use security vulnerabilities to lure in attackers. They may have ports that are vulnerable to a </a:t>
            </a:r>
            <a:r>
              <a:rPr lang="en-US" sz="3199" u="sng">
                <a:solidFill>
                  <a:srgbClr val="1A1416"/>
                </a:solidFill>
                <a:latin typeface="DM Sans Bold"/>
                <a:hlinkClick r:id="rId2" tooltip="https://www.fortinet.com/resources/cyberglossary/what-is-port-scan"/>
              </a:rPr>
              <a:t>port scan</a:t>
            </a:r>
            <a:r>
              <a:rPr lang="en-US" sz="3199">
                <a:solidFill>
                  <a:srgbClr val="1A1416"/>
                </a:solidFill>
                <a:latin typeface="DM Sans Bold"/>
              </a:rPr>
              <a:t>, which is a technique for figuring out which ports are open on a network. A port left open may entice an attacker, allowing the security team to observe how they approach their attack.</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5034C4"/>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2503351"/>
            <a:chOff x="0" y="0"/>
            <a:chExt cx="4816593" cy="659319"/>
          </a:xfrm>
        </p:grpSpPr>
        <p:sp>
          <p:nvSpPr>
            <p:cNvPr id="3" name="Freeform 3"/>
            <p:cNvSpPr/>
            <p:nvPr/>
          </p:nvSpPr>
          <p:spPr>
            <a:xfrm>
              <a:off x="0" y="0"/>
              <a:ext cx="4816592" cy="659319"/>
            </a:xfrm>
            <a:custGeom>
              <a:avLst/>
              <a:gdLst/>
              <a:ahLst/>
              <a:cxnLst/>
              <a:rect l="l" t="t" r="r" b="b"/>
              <a:pathLst>
                <a:path w="4816592" h="659319">
                  <a:moveTo>
                    <a:pt x="0" y="0"/>
                  </a:moveTo>
                  <a:lnTo>
                    <a:pt x="4816592" y="0"/>
                  </a:lnTo>
                  <a:lnTo>
                    <a:pt x="4816592" y="659319"/>
                  </a:lnTo>
                  <a:lnTo>
                    <a:pt x="0" y="659319"/>
                  </a:lnTo>
                  <a:close/>
                </a:path>
              </a:pathLst>
            </a:custGeom>
            <a:solidFill>
              <a:srgbClr val="C9C4DD"/>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100"/>
                </a:lnSpc>
              </a:pPr>
              <a:endParaRPr/>
            </a:p>
          </p:txBody>
        </p:sp>
      </p:grpSp>
      <p:sp>
        <p:nvSpPr>
          <p:cNvPr id="5" name="Freeform 5"/>
          <p:cNvSpPr/>
          <p:nvPr/>
        </p:nvSpPr>
        <p:spPr>
          <a:xfrm>
            <a:off x="568416" y="0"/>
            <a:ext cx="17151167" cy="10287000"/>
          </a:xfrm>
          <a:custGeom>
            <a:avLst/>
            <a:gdLst/>
            <a:ahLst/>
            <a:cxnLst/>
            <a:rect l="l" t="t" r="r" b="b"/>
            <a:pathLst>
              <a:path w="17151167" h="10287000">
                <a:moveTo>
                  <a:pt x="0" y="0"/>
                </a:moveTo>
                <a:lnTo>
                  <a:pt x="17151168" y="0"/>
                </a:lnTo>
                <a:lnTo>
                  <a:pt x="17151168" y="10287000"/>
                </a:lnTo>
                <a:lnTo>
                  <a:pt x="0" y="10287000"/>
                </a:lnTo>
                <a:lnTo>
                  <a:pt x="0" y="0"/>
                </a:lnTo>
                <a:close/>
              </a:path>
            </a:pathLst>
          </a:custGeom>
          <a:blipFill>
            <a:blip r:embed="rId2"/>
            <a:stretch>
              <a:fillRect/>
            </a:stretch>
          </a:blipFill>
        </p:spPr>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5034C4"/>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2503351"/>
            <a:chOff x="0" y="0"/>
            <a:chExt cx="4816593" cy="659319"/>
          </a:xfrm>
        </p:grpSpPr>
        <p:sp>
          <p:nvSpPr>
            <p:cNvPr id="3" name="Freeform 3"/>
            <p:cNvSpPr/>
            <p:nvPr/>
          </p:nvSpPr>
          <p:spPr>
            <a:xfrm>
              <a:off x="0" y="0"/>
              <a:ext cx="4816592" cy="659319"/>
            </a:xfrm>
            <a:custGeom>
              <a:avLst/>
              <a:gdLst/>
              <a:ahLst/>
              <a:cxnLst/>
              <a:rect l="l" t="t" r="r" b="b"/>
              <a:pathLst>
                <a:path w="4816592" h="659319">
                  <a:moveTo>
                    <a:pt x="0" y="0"/>
                  </a:moveTo>
                  <a:lnTo>
                    <a:pt x="4816592" y="0"/>
                  </a:lnTo>
                  <a:lnTo>
                    <a:pt x="4816592" y="659319"/>
                  </a:lnTo>
                  <a:lnTo>
                    <a:pt x="0" y="659319"/>
                  </a:lnTo>
                  <a:close/>
                </a:path>
              </a:pathLst>
            </a:custGeom>
            <a:solidFill>
              <a:srgbClr val="C9C4DD"/>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100"/>
                </a:lnSpc>
              </a:pPr>
              <a:endParaRPr/>
            </a:p>
          </p:txBody>
        </p:sp>
      </p:grpSp>
      <p:sp>
        <p:nvSpPr>
          <p:cNvPr id="5" name="Freeform 5"/>
          <p:cNvSpPr/>
          <p:nvPr/>
        </p:nvSpPr>
        <p:spPr>
          <a:xfrm>
            <a:off x="0" y="0"/>
            <a:ext cx="5618019" cy="10287000"/>
          </a:xfrm>
          <a:custGeom>
            <a:avLst/>
            <a:gdLst/>
            <a:ahLst/>
            <a:cxnLst/>
            <a:rect l="l" t="t" r="r" b="b"/>
            <a:pathLst>
              <a:path w="5618019" h="10287000">
                <a:moveTo>
                  <a:pt x="0" y="0"/>
                </a:moveTo>
                <a:lnTo>
                  <a:pt x="5618019" y="0"/>
                </a:lnTo>
                <a:lnTo>
                  <a:pt x="5618019" y="10287000"/>
                </a:lnTo>
                <a:lnTo>
                  <a:pt x="0" y="10287000"/>
                </a:lnTo>
                <a:lnTo>
                  <a:pt x="0" y="0"/>
                </a:lnTo>
                <a:close/>
              </a:path>
            </a:pathLst>
          </a:custGeom>
          <a:blipFill>
            <a:blip r:embed="rId2"/>
            <a:stretch>
              <a:fillRect t="-365" b="-365"/>
            </a:stretch>
          </a:blipFill>
        </p:spPr>
      </p:sp>
      <p:sp>
        <p:nvSpPr>
          <p:cNvPr id="6" name="Freeform 6"/>
          <p:cNvSpPr/>
          <p:nvPr/>
        </p:nvSpPr>
        <p:spPr>
          <a:xfrm>
            <a:off x="1634836" y="6393674"/>
            <a:ext cx="2018345" cy="946787"/>
          </a:xfrm>
          <a:custGeom>
            <a:avLst/>
            <a:gdLst/>
            <a:ahLst/>
            <a:cxnLst/>
            <a:rect l="l" t="t" r="r" b="b"/>
            <a:pathLst>
              <a:path w="2018345" h="946787">
                <a:moveTo>
                  <a:pt x="0" y="0"/>
                </a:moveTo>
                <a:lnTo>
                  <a:pt x="2018346" y="0"/>
                </a:lnTo>
                <a:lnTo>
                  <a:pt x="2018346" y="946787"/>
                </a:lnTo>
                <a:lnTo>
                  <a:pt x="0" y="946787"/>
                </a:lnTo>
                <a:lnTo>
                  <a:pt x="0" y="0"/>
                </a:lnTo>
                <a:close/>
              </a:path>
            </a:pathLst>
          </a:custGeom>
          <a:blipFill>
            <a:blip r:embed="rId3">
              <a:extLst>
                <a:ext uri="{96DAC541-7B7A-43D3-8B79-37D633B846F1}">
                  <asvg:svgBlip xmlns:asvg="http://schemas.microsoft.com/office/drawing/2016/SVG/main" r:embed="rId4"/>
                </a:ext>
              </a:extLst>
            </a:blip>
            <a:stretch>
              <a:fillRect/>
            </a:stretch>
          </a:blipFill>
          <a:ln w="47625" cap="sq">
            <a:solidFill>
              <a:srgbClr val="FF3131"/>
            </a:solidFill>
            <a:prstDash val="solid"/>
            <a:miter/>
          </a:ln>
        </p:spPr>
      </p:sp>
      <p:sp>
        <p:nvSpPr>
          <p:cNvPr id="7" name="TextBox 7"/>
          <p:cNvSpPr txBox="1"/>
          <p:nvPr/>
        </p:nvSpPr>
        <p:spPr>
          <a:xfrm>
            <a:off x="6280871" y="770028"/>
            <a:ext cx="11581309" cy="772904"/>
          </a:xfrm>
          <a:prstGeom prst="rect">
            <a:avLst/>
          </a:prstGeom>
        </p:spPr>
        <p:txBody>
          <a:bodyPr lIns="0" tIns="0" rIns="0" bIns="0" rtlCol="0" anchor="t">
            <a:spAutoFit/>
          </a:bodyPr>
          <a:lstStyle/>
          <a:p>
            <a:pPr algn="ctr">
              <a:lnSpc>
                <a:spcPts val="6364"/>
              </a:lnSpc>
            </a:pPr>
            <a:r>
              <a:rPr lang="en-US" sz="4546">
                <a:solidFill>
                  <a:srgbClr val="000000"/>
                </a:solidFill>
                <a:latin typeface="Canva Sans Bold"/>
              </a:rPr>
              <a:t>HONEYPOTS CAN BE USED TO ACHIEVE -</a:t>
            </a:r>
          </a:p>
        </p:txBody>
      </p:sp>
      <p:sp>
        <p:nvSpPr>
          <p:cNvPr id="8" name="Freeform 8"/>
          <p:cNvSpPr/>
          <p:nvPr/>
        </p:nvSpPr>
        <p:spPr>
          <a:xfrm>
            <a:off x="3599674" y="3248549"/>
            <a:ext cx="2018345" cy="946787"/>
          </a:xfrm>
          <a:custGeom>
            <a:avLst/>
            <a:gdLst/>
            <a:ahLst/>
            <a:cxnLst/>
            <a:rect l="l" t="t" r="r" b="b"/>
            <a:pathLst>
              <a:path w="2018345" h="946787">
                <a:moveTo>
                  <a:pt x="0" y="0"/>
                </a:moveTo>
                <a:lnTo>
                  <a:pt x="2018345" y="0"/>
                </a:lnTo>
                <a:lnTo>
                  <a:pt x="2018345" y="946787"/>
                </a:lnTo>
                <a:lnTo>
                  <a:pt x="0" y="946787"/>
                </a:lnTo>
                <a:lnTo>
                  <a:pt x="0" y="0"/>
                </a:lnTo>
                <a:close/>
              </a:path>
            </a:pathLst>
          </a:custGeom>
          <a:blipFill>
            <a:blip r:embed="rId5">
              <a:extLst>
                <a:ext uri="{96DAC541-7B7A-43D3-8B79-37D633B846F1}">
                  <asvg:svgBlip xmlns:asvg="http://schemas.microsoft.com/office/drawing/2016/SVG/main" r:embed="rId6"/>
                </a:ext>
              </a:extLst>
            </a:blip>
            <a:stretch>
              <a:fillRect/>
            </a:stretch>
          </a:blipFill>
          <a:ln w="47625" cap="sq">
            <a:solidFill>
              <a:srgbClr val="FF3131"/>
            </a:solidFill>
            <a:prstDash val="solid"/>
            <a:miter/>
          </a:ln>
        </p:spPr>
      </p:sp>
      <p:sp>
        <p:nvSpPr>
          <p:cNvPr id="9" name="Freeform 9"/>
          <p:cNvSpPr/>
          <p:nvPr/>
        </p:nvSpPr>
        <p:spPr>
          <a:xfrm>
            <a:off x="0" y="4346378"/>
            <a:ext cx="1699291" cy="797122"/>
          </a:xfrm>
          <a:custGeom>
            <a:avLst/>
            <a:gdLst/>
            <a:ahLst/>
            <a:cxnLst/>
            <a:rect l="l" t="t" r="r" b="b"/>
            <a:pathLst>
              <a:path w="1699291" h="797122">
                <a:moveTo>
                  <a:pt x="0" y="0"/>
                </a:moveTo>
                <a:lnTo>
                  <a:pt x="1699291" y="0"/>
                </a:lnTo>
                <a:lnTo>
                  <a:pt x="1699291" y="797122"/>
                </a:lnTo>
                <a:lnTo>
                  <a:pt x="0" y="797122"/>
                </a:lnTo>
                <a:lnTo>
                  <a:pt x="0" y="0"/>
                </a:lnTo>
                <a:close/>
              </a:path>
            </a:pathLst>
          </a:custGeom>
          <a:blipFill>
            <a:blip r:embed="rId5">
              <a:extLst>
                <a:ext uri="{96DAC541-7B7A-43D3-8B79-37D633B846F1}">
                  <asvg:svgBlip xmlns:asvg="http://schemas.microsoft.com/office/drawing/2016/SVG/main" r:embed="rId6"/>
                </a:ext>
              </a:extLst>
            </a:blip>
            <a:stretch>
              <a:fillRect/>
            </a:stretch>
          </a:blipFill>
          <a:ln w="57150" cap="sq">
            <a:solidFill>
              <a:srgbClr val="FF3131"/>
            </a:solidFill>
            <a:prstDash val="solid"/>
            <a:miter/>
          </a:ln>
        </p:spPr>
      </p:sp>
      <p:sp>
        <p:nvSpPr>
          <p:cNvPr id="10" name="Freeform 10"/>
          <p:cNvSpPr/>
          <p:nvPr/>
        </p:nvSpPr>
        <p:spPr>
          <a:xfrm>
            <a:off x="3599674" y="1251675"/>
            <a:ext cx="2018345" cy="946787"/>
          </a:xfrm>
          <a:custGeom>
            <a:avLst/>
            <a:gdLst/>
            <a:ahLst/>
            <a:cxnLst/>
            <a:rect l="l" t="t" r="r" b="b"/>
            <a:pathLst>
              <a:path w="2018345" h="946787">
                <a:moveTo>
                  <a:pt x="0" y="0"/>
                </a:moveTo>
                <a:lnTo>
                  <a:pt x="2018345" y="0"/>
                </a:lnTo>
                <a:lnTo>
                  <a:pt x="2018345" y="946788"/>
                </a:lnTo>
                <a:lnTo>
                  <a:pt x="0" y="946788"/>
                </a:lnTo>
                <a:lnTo>
                  <a:pt x="0" y="0"/>
                </a:lnTo>
                <a:close/>
              </a:path>
            </a:pathLst>
          </a:custGeom>
          <a:blipFill>
            <a:blip r:embed="rId5">
              <a:extLst>
                <a:ext uri="{96DAC541-7B7A-43D3-8B79-37D633B846F1}">
                  <asvg:svgBlip xmlns:asvg="http://schemas.microsoft.com/office/drawing/2016/SVG/main" r:embed="rId6"/>
                </a:ext>
              </a:extLst>
            </a:blip>
            <a:stretch>
              <a:fillRect/>
            </a:stretch>
          </a:blipFill>
          <a:ln w="47625" cap="sq">
            <a:solidFill>
              <a:srgbClr val="FF3131"/>
            </a:solidFill>
            <a:prstDash val="solid"/>
            <a:miter/>
          </a:ln>
        </p:spPr>
      </p:sp>
      <p:sp>
        <p:nvSpPr>
          <p:cNvPr id="11" name="Freeform 11"/>
          <p:cNvSpPr/>
          <p:nvPr/>
        </p:nvSpPr>
        <p:spPr>
          <a:xfrm>
            <a:off x="1799837" y="4346378"/>
            <a:ext cx="1377313" cy="646085"/>
          </a:xfrm>
          <a:custGeom>
            <a:avLst/>
            <a:gdLst/>
            <a:ahLst/>
            <a:cxnLst/>
            <a:rect l="l" t="t" r="r" b="b"/>
            <a:pathLst>
              <a:path w="1377313" h="646085">
                <a:moveTo>
                  <a:pt x="0" y="0"/>
                </a:moveTo>
                <a:lnTo>
                  <a:pt x="1377313" y="0"/>
                </a:lnTo>
                <a:lnTo>
                  <a:pt x="1377313" y="646085"/>
                </a:lnTo>
                <a:lnTo>
                  <a:pt x="0" y="646085"/>
                </a:lnTo>
                <a:lnTo>
                  <a:pt x="0" y="0"/>
                </a:lnTo>
                <a:close/>
              </a:path>
            </a:pathLst>
          </a:custGeom>
          <a:blipFill>
            <a:blip r:embed="rId5">
              <a:extLst>
                <a:ext uri="{96DAC541-7B7A-43D3-8B79-37D633B846F1}">
                  <asvg:svgBlip xmlns:asvg="http://schemas.microsoft.com/office/drawing/2016/SVG/main" r:embed="rId6"/>
                </a:ext>
              </a:extLst>
            </a:blip>
            <a:stretch>
              <a:fillRect/>
            </a:stretch>
          </a:blipFill>
          <a:ln w="47625" cap="sq">
            <a:solidFill>
              <a:srgbClr val="FF3131"/>
            </a:solidFill>
            <a:prstDash val="solid"/>
            <a:miter/>
          </a:ln>
        </p:spPr>
      </p:sp>
      <p:sp>
        <p:nvSpPr>
          <p:cNvPr id="12" name="Freeform 12"/>
          <p:cNvSpPr/>
          <p:nvPr/>
        </p:nvSpPr>
        <p:spPr>
          <a:xfrm>
            <a:off x="0" y="3323381"/>
            <a:ext cx="1699291" cy="797122"/>
          </a:xfrm>
          <a:custGeom>
            <a:avLst/>
            <a:gdLst/>
            <a:ahLst/>
            <a:cxnLst/>
            <a:rect l="l" t="t" r="r" b="b"/>
            <a:pathLst>
              <a:path w="1699291" h="797122">
                <a:moveTo>
                  <a:pt x="0" y="0"/>
                </a:moveTo>
                <a:lnTo>
                  <a:pt x="1699291" y="0"/>
                </a:lnTo>
                <a:lnTo>
                  <a:pt x="1699291" y="797122"/>
                </a:lnTo>
                <a:lnTo>
                  <a:pt x="0" y="797122"/>
                </a:lnTo>
                <a:lnTo>
                  <a:pt x="0" y="0"/>
                </a:lnTo>
                <a:close/>
              </a:path>
            </a:pathLst>
          </a:custGeom>
          <a:blipFill>
            <a:blip r:embed="rId5">
              <a:extLst>
                <a:ext uri="{96DAC541-7B7A-43D3-8B79-37D633B846F1}">
                  <asvg:svgBlip xmlns:asvg="http://schemas.microsoft.com/office/drawing/2016/SVG/main" r:embed="rId6"/>
                </a:ext>
              </a:extLst>
            </a:blip>
            <a:stretch>
              <a:fillRect/>
            </a:stretch>
          </a:blipFill>
          <a:ln w="57150" cap="sq">
            <a:solidFill>
              <a:srgbClr val="FF3131"/>
            </a:solidFill>
            <a:prstDash val="solid"/>
            <a:miter/>
          </a:ln>
        </p:spPr>
      </p:sp>
      <p:sp>
        <p:nvSpPr>
          <p:cNvPr id="13" name="Freeform 13"/>
          <p:cNvSpPr/>
          <p:nvPr/>
        </p:nvSpPr>
        <p:spPr>
          <a:xfrm>
            <a:off x="3653182" y="2400463"/>
            <a:ext cx="1377313" cy="646085"/>
          </a:xfrm>
          <a:custGeom>
            <a:avLst/>
            <a:gdLst/>
            <a:ahLst/>
            <a:cxnLst/>
            <a:rect l="l" t="t" r="r" b="b"/>
            <a:pathLst>
              <a:path w="1377313" h="646085">
                <a:moveTo>
                  <a:pt x="0" y="0"/>
                </a:moveTo>
                <a:lnTo>
                  <a:pt x="1377312" y="0"/>
                </a:lnTo>
                <a:lnTo>
                  <a:pt x="1377312" y="646085"/>
                </a:lnTo>
                <a:lnTo>
                  <a:pt x="0" y="646085"/>
                </a:lnTo>
                <a:lnTo>
                  <a:pt x="0" y="0"/>
                </a:lnTo>
                <a:close/>
              </a:path>
            </a:pathLst>
          </a:custGeom>
          <a:blipFill>
            <a:blip r:embed="rId5">
              <a:extLst>
                <a:ext uri="{96DAC541-7B7A-43D3-8B79-37D633B846F1}">
                  <asvg:svgBlip xmlns:asvg="http://schemas.microsoft.com/office/drawing/2016/SVG/main" r:embed="rId6"/>
                </a:ext>
              </a:extLst>
            </a:blip>
            <a:stretch>
              <a:fillRect/>
            </a:stretch>
          </a:blipFill>
          <a:ln w="47625" cap="sq">
            <a:solidFill>
              <a:srgbClr val="FF3131"/>
            </a:solidFill>
            <a:prstDash val="solid"/>
            <a:miter/>
          </a:ln>
        </p:spPr>
      </p:sp>
      <p:sp>
        <p:nvSpPr>
          <p:cNvPr id="14" name="TextBox 14"/>
          <p:cNvSpPr txBox="1"/>
          <p:nvPr/>
        </p:nvSpPr>
        <p:spPr>
          <a:xfrm>
            <a:off x="5933554" y="3373645"/>
            <a:ext cx="11928626" cy="1287144"/>
          </a:xfrm>
          <a:prstGeom prst="rect">
            <a:avLst/>
          </a:prstGeom>
        </p:spPr>
        <p:txBody>
          <a:bodyPr lIns="0" tIns="0" rIns="0" bIns="0" rtlCol="0" anchor="t">
            <a:spAutoFit/>
          </a:bodyPr>
          <a:lstStyle/>
          <a:p>
            <a:pPr>
              <a:lnSpc>
                <a:spcPts val="5180"/>
              </a:lnSpc>
            </a:pPr>
            <a:r>
              <a:rPr lang="en-US" sz="3700">
                <a:solidFill>
                  <a:srgbClr val="FFFFFF"/>
                </a:solidFill>
                <a:latin typeface="Canva Sans Bold"/>
              </a:rPr>
              <a:t>. ISOLATION : </a:t>
            </a:r>
            <a:r>
              <a:rPr lang="en-US" sz="3700">
                <a:solidFill>
                  <a:srgbClr val="FFFFFF"/>
                </a:solidFill>
                <a:latin typeface="Canva Sans"/>
              </a:rPr>
              <a:t>Honeypots can ensure that certain networks are isolated </a:t>
            </a:r>
          </a:p>
        </p:txBody>
      </p:sp>
      <p:sp>
        <p:nvSpPr>
          <p:cNvPr id="15" name="TextBox 15"/>
          <p:cNvSpPr txBox="1"/>
          <p:nvPr/>
        </p:nvSpPr>
        <p:spPr>
          <a:xfrm>
            <a:off x="5933554" y="5627474"/>
            <a:ext cx="11325746" cy="1287144"/>
          </a:xfrm>
          <a:prstGeom prst="rect">
            <a:avLst/>
          </a:prstGeom>
        </p:spPr>
        <p:txBody>
          <a:bodyPr lIns="0" tIns="0" rIns="0" bIns="0" rtlCol="0" anchor="t">
            <a:spAutoFit/>
          </a:bodyPr>
          <a:lstStyle/>
          <a:p>
            <a:pPr>
              <a:lnSpc>
                <a:spcPts val="5180"/>
              </a:lnSpc>
            </a:pPr>
            <a:r>
              <a:rPr lang="en-US" sz="3700">
                <a:solidFill>
                  <a:srgbClr val="FFFFFF"/>
                </a:solidFill>
                <a:latin typeface="Canva Sans Bold"/>
              </a:rPr>
              <a:t>. LURES : </a:t>
            </a:r>
            <a:r>
              <a:rPr lang="en-US" sz="3700">
                <a:solidFill>
                  <a:srgbClr val="FFFFFF"/>
                </a:solidFill>
                <a:latin typeface="Canva Sans"/>
              </a:rPr>
              <a:t>Using Honeypots we can introduce Lures and Decoys against the Adversaries</a:t>
            </a:r>
          </a:p>
        </p:txBody>
      </p:sp>
      <p:sp>
        <p:nvSpPr>
          <p:cNvPr id="16" name="TextBox 16"/>
          <p:cNvSpPr txBox="1"/>
          <p:nvPr/>
        </p:nvSpPr>
        <p:spPr>
          <a:xfrm>
            <a:off x="5933554" y="7881303"/>
            <a:ext cx="11325746" cy="1944369"/>
          </a:xfrm>
          <a:prstGeom prst="rect">
            <a:avLst/>
          </a:prstGeom>
        </p:spPr>
        <p:txBody>
          <a:bodyPr lIns="0" tIns="0" rIns="0" bIns="0" rtlCol="0" anchor="t">
            <a:spAutoFit/>
          </a:bodyPr>
          <a:lstStyle/>
          <a:p>
            <a:pPr>
              <a:lnSpc>
                <a:spcPts val="5180"/>
              </a:lnSpc>
            </a:pPr>
            <a:r>
              <a:rPr lang="en-US" sz="3700">
                <a:solidFill>
                  <a:srgbClr val="FFFFFF"/>
                </a:solidFill>
                <a:latin typeface="Canva Sans Bold"/>
              </a:rPr>
              <a:t>. NETWORK MANIPULATION :</a:t>
            </a:r>
            <a:r>
              <a:rPr lang="en-US" sz="3700">
                <a:solidFill>
                  <a:srgbClr val="FFFFFF"/>
                </a:solidFill>
                <a:latin typeface="Canva Sans"/>
              </a:rPr>
              <a:t> We can manipulate the network by installing Honeypots and trick the adversaries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5034C4"/>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2674931"/>
            <a:chOff x="0" y="0"/>
            <a:chExt cx="4816593" cy="704508"/>
          </a:xfrm>
        </p:grpSpPr>
        <p:sp>
          <p:nvSpPr>
            <p:cNvPr id="3" name="Freeform 3"/>
            <p:cNvSpPr/>
            <p:nvPr/>
          </p:nvSpPr>
          <p:spPr>
            <a:xfrm>
              <a:off x="0" y="0"/>
              <a:ext cx="4816592" cy="704508"/>
            </a:xfrm>
            <a:custGeom>
              <a:avLst/>
              <a:gdLst/>
              <a:ahLst/>
              <a:cxnLst/>
              <a:rect l="l" t="t" r="r" b="b"/>
              <a:pathLst>
                <a:path w="4816592" h="704508">
                  <a:moveTo>
                    <a:pt x="0" y="0"/>
                  </a:moveTo>
                  <a:lnTo>
                    <a:pt x="4816592" y="0"/>
                  </a:lnTo>
                  <a:lnTo>
                    <a:pt x="4816592" y="704508"/>
                  </a:lnTo>
                  <a:lnTo>
                    <a:pt x="0" y="704508"/>
                  </a:lnTo>
                  <a:close/>
                </a:path>
              </a:pathLst>
            </a:custGeom>
            <a:solidFill>
              <a:srgbClr val="C9C4DD"/>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100"/>
                </a:lnSpc>
              </a:pPr>
              <a:endParaRPr/>
            </a:p>
          </p:txBody>
        </p:sp>
      </p:grpSp>
      <p:grpSp>
        <p:nvGrpSpPr>
          <p:cNvPr id="5" name="Group 5"/>
          <p:cNvGrpSpPr/>
          <p:nvPr/>
        </p:nvGrpSpPr>
        <p:grpSpPr>
          <a:xfrm>
            <a:off x="687430" y="582419"/>
            <a:ext cx="12760407" cy="3532813"/>
            <a:chOff x="0" y="0"/>
            <a:chExt cx="17013877" cy="4710418"/>
          </a:xfrm>
        </p:grpSpPr>
        <p:sp>
          <p:nvSpPr>
            <p:cNvPr id="6" name="TextBox 6"/>
            <p:cNvSpPr txBox="1"/>
            <p:nvPr/>
          </p:nvSpPr>
          <p:spPr>
            <a:xfrm>
              <a:off x="0" y="1163943"/>
              <a:ext cx="17013877" cy="3546475"/>
            </a:xfrm>
            <a:prstGeom prst="rect">
              <a:avLst/>
            </a:prstGeom>
          </p:spPr>
          <p:txBody>
            <a:bodyPr lIns="0" tIns="0" rIns="0" bIns="0" rtlCol="0" anchor="t">
              <a:spAutoFit/>
            </a:bodyPr>
            <a:lstStyle/>
            <a:p>
              <a:pPr>
                <a:lnSpc>
                  <a:spcPts val="10560"/>
                </a:lnSpc>
              </a:pPr>
              <a:r>
                <a:rPr lang="en-US" sz="8800">
                  <a:solidFill>
                    <a:srgbClr val="000000"/>
                  </a:solidFill>
                  <a:latin typeface="DM Sans Bold"/>
                </a:rPr>
                <a:t>INTERNSHIP REPORT </a:t>
              </a:r>
              <a:r>
                <a:rPr lang="en-US" sz="8800">
                  <a:solidFill>
                    <a:srgbClr val="FFFFFF"/>
                  </a:solidFill>
                  <a:latin typeface="DM Sans Bold"/>
                </a:rPr>
                <a:t>PLAN </a:t>
              </a:r>
            </a:p>
          </p:txBody>
        </p:sp>
        <p:sp>
          <p:nvSpPr>
            <p:cNvPr id="7" name="TextBox 7"/>
            <p:cNvSpPr txBox="1"/>
            <p:nvPr/>
          </p:nvSpPr>
          <p:spPr>
            <a:xfrm>
              <a:off x="0" y="-47625"/>
              <a:ext cx="17013877" cy="525145"/>
            </a:xfrm>
            <a:prstGeom prst="rect">
              <a:avLst/>
            </a:prstGeom>
          </p:spPr>
          <p:txBody>
            <a:bodyPr lIns="0" tIns="0" rIns="0" bIns="0" rtlCol="0" anchor="t">
              <a:spAutoFit/>
            </a:bodyPr>
            <a:lstStyle/>
            <a:p>
              <a:pPr>
                <a:lnSpc>
                  <a:spcPts val="3359"/>
                </a:lnSpc>
              </a:pPr>
              <a:r>
                <a:rPr lang="en-US" sz="2400" spc="62">
                  <a:solidFill>
                    <a:srgbClr val="000000"/>
                  </a:solidFill>
                  <a:latin typeface="DM Sans"/>
                </a:rPr>
                <a:t>MITRE ENGAGE AND IMPLEMENTATION OF ANY ONE GOAL USING HONEYPOTS</a:t>
              </a:r>
            </a:p>
          </p:txBody>
        </p:sp>
      </p:grpSp>
      <p:sp>
        <p:nvSpPr>
          <p:cNvPr id="8" name="TextBox 8"/>
          <p:cNvSpPr txBox="1"/>
          <p:nvPr/>
        </p:nvSpPr>
        <p:spPr>
          <a:xfrm>
            <a:off x="3501356" y="5067300"/>
            <a:ext cx="11565474" cy="662939"/>
          </a:xfrm>
          <a:prstGeom prst="rect">
            <a:avLst/>
          </a:prstGeom>
        </p:spPr>
        <p:txBody>
          <a:bodyPr lIns="0" tIns="0" rIns="0" bIns="0" rtlCol="0" anchor="t">
            <a:spAutoFit/>
          </a:bodyPr>
          <a:lstStyle/>
          <a:p>
            <a:pPr>
              <a:lnSpc>
                <a:spcPts val="5460"/>
              </a:lnSpc>
            </a:pPr>
            <a:r>
              <a:rPr lang="en-US" sz="3900">
                <a:solidFill>
                  <a:srgbClr val="FFFFFF"/>
                </a:solidFill>
                <a:latin typeface="Canva Sans Bold"/>
              </a:rPr>
              <a:t>Month 1: Orientation and Goal Selection</a:t>
            </a:r>
          </a:p>
        </p:txBody>
      </p:sp>
      <p:sp>
        <p:nvSpPr>
          <p:cNvPr id="9" name="TextBox 9"/>
          <p:cNvSpPr txBox="1"/>
          <p:nvPr/>
        </p:nvSpPr>
        <p:spPr>
          <a:xfrm>
            <a:off x="3501356" y="6489986"/>
            <a:ext cx="10431390" cy="662939"/>
          </a:xfrm>
          <a:prstGeom prst="rect">
            <a:avLst/>
          </a:prstGeom>
        </p:spPr>
        <p:txBody>
          <a:bodyPr lIns="0" tIns="0" rIns="0" bIns="0" rtlCol="0" anchor="t">
            <a:spAutoFit/>
          </a:bodyPr>
          <a:lstStyle/>
          <a:p>
            <a:pPr>
              <a:lnSpc>
                <a:spcPts val="5460"/>
              </a:lnSpc>
            </a:pPr>
            <a:r>
              <a:rPr lang="en-US" sz="3900">
                <a:solidFill>
                  <a:srgbClr val="FFFFFF"/>
                </a:solidFill>
                <a:latin typeface="Canva Sans Bold"/>
              </a:rPr>
              <a:t>Month 2: Proposal and Planning</a:t>
            </a:r>
          </a:p>
        </p:txBody>
      </p:sp>
      <p:sp>
        <p:nvSpPr>
          <p:cNvPr id="10" name="TextBox 10"/>
          <p:cNvSpPr txBox="1"/>
          <p:nvPr/>
        </p:nvSpPr>
        <p:spPr>
          <a:xfrm>
            <a:off x="3501356" y="7914925"/>
            <a:ext cx="12763432" cy="662939"/>
          </a:xfrm>
          <a:prstGeom prst="rect">
            <a:avLst/>
          </a:prstGeom>
        </p:spPr>
        <p:txBody>
          <a:bodyPr lIns="0" tIns="0" rIns="0" bIns="0" rtlCol="0" anchor="t">
            <a:spAutoFit/>
          </a:bodyPr>
          <a:lstStyle/>
          <a:p>
            <a:pPr>
              <a:lnSpc>
                <a:spcPts val="5460"/>
              </a:lnSpc>
            </a:pPr>
            <a:r>
              <a:rPr lang="en-US" sz="3900">
                <a:solidFill>
                  <a:srgbClr val="FFFFFF"/>
                </a:solidFill>
                <a:latin typeface="Canva Sans Bold"/>
              </a:rPr>
              <a:t>Month 3: Implementation and Documentation</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5034C4"/>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2300824"/>
            <a:chOff x="0" y="0"/>
            <a:chExt cx="4816593" cy="605978"/>
          </a:xfrm>
        </p:grpSpPr>
        <p:sp>
          <p:nvSpPr>
            <p:cNvPr id="3" name="Freeform 3"/>
            <p:cNvSpPr/>
            <p:nvPr/>
          </p:nvSpPr>
          <p:spPr>
            <a:xfrm>
              <a:off x="0" y="0"/>
              <a:ext cx="4816592" cy="605978"/>
            </a:xfrm>
            <a:custGeom>
              <a:avLst/>
              <a:gdLst/>
              <a:ahLst/>
              <a:cxnLst/>
              <a:rect l="l" t="t" r="r" b="b"/>
              <a:pathLst>
                <a:path w="4816592" h="605978">
                  <a:moveTo>
                    <a:pt x="0" y="0"/>
                  </a:moveTo>
                  <a:lnTo>
                    <a:pt x="4816592" y="0"/>
                  </a:lnTo>
                  <a:lnTo>
                    <a:pt x="4816592" y="605978"/>
                  </a:lnTo>
                  <a:lnTo>
                    <a:pt x="0" y="605978"/>
                  </a:lnTo>
                  <a:close/>
                </a:path>
              </a:pathLst>
            </a:custGeom>
            <a:solidFill>
              <a:srgbClr val="C9C4DD"/>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100"/>
                </a:lnSpc>
              </a:pPr>
              <a:endParaRPr/>
            </a:p>
          </p:txBody>
        </p:sp>
      </p:grpSp>
      <p:sp>
        <p:nvSpPr>
          <p:cNvPr id="5" name="Freeform 5"/>
          <p:cNvSpPr/>
          <p:nvPr/>
        </p:nvSpPr>
        <p:spPr>
          <a:xfrm>
            <a:off x="624422" y="5260279"/>
            <a:ext cx="8952532" cy="3998021"/>
          </a:xfrm>
          <a:custGeom>
            <a:avLst/>
            <a:gdLst/>
            <a:ahLst/>
            <a:cxnLst/>
            <a:rect l="l" t="t" r="r" b="b"/>
            <a:pathLst>
              <a:path w="8952532" h="3998021">
                <a:moveTo>
                  <a:pt x="0" y="0"/>
                </a:moveTo>
                <a:lnTo>
                  <a:pt x="8952533" y="0"/>
                </a:lnTo>
                <a:lnTo>
                  <a:pt x="8952533" y="3998021"/>
                </a:lnTo>
                <a:lnTo>
                  <a:pt x="0" y="3998021"/>
                </a:lnTo>
                <a:lnTo>
                  <a:pt x="0" y="0"/>
                </a:lnTo>
                <a:close/>
              </a:path>
            </a:pathLst>
          </a:custGeom>
          <a:blipFill>
            <a:blip r:embed="rId2"/>
            <a:stretch>
              <a:fillRect r="-16977"/>
            </a:stretch>
          </a:blipFill>
        </p:spPr>
      </p:sp>
      <p:sp>
        <p:nvSpPr>
          <p:cNvPr id="6" name="TextBox 6"/>
          <p:cNvSpPr txBox="1"/>
          <p:nvPr/>
        </p:nvSpPr>
        <p:spPr>
          <a:xfrm>
            <a:off x="362898" y="346694"/>
            <a:ext cx="16498725" cy="1202932"/>
          </a:xfrm>
          <a:prstGeom prst="rect">
            <a:avLst/>
          </a:prstGeom>
        </p:spPr>
        <p:txBody>
          <a:bodyPr lIns="0" tIns="0" rIns="0" bIns="0" rtlCol="0" anchor="t">
            <a:spAutoFit/>
          </a:bodyPr>
          <a:lstStyle/>
          <a:p>
            <a:pPr algn="ctr">
              <a:lnSpc>
                <a:spcPts val="9821"/>
              </a:lnSpc>
            </a:pPr>
            <a:r>
              <a:rPr lang="en-US" sz="7015">
                <a:solidFill>
                  <a:srgbClr val="000000"/>
                </a:solidFill>
                <a:latin typeface="Canva Sans Bold"/>
              </a:rPr>
              <a:t>HonSSH</a:t>
            </a:r>
          </a:p>
        </p:txBody>
      </p:sp>
      <p:sp>
        <p:nvSpPr>
          <p:cNvPr id="7" name="TextBox 7"/>
          <p:cNvSpPr txBox="1"/>
          <p:nvPr/>
        </p:nvSpPr>
        <p:spPr>
          <a:xfrm>
            <a:off x="633947" y="2766760"/>
            <a:ext cx="17335966" cy="2034855"/>
          </a:xfrm>
          <a:prstGeom prst="rect">
            <a:avLst/>
          </a:prstGeom>
        </p:spPr>
        <p:txBody>
          <a:bodyPr lIns="0" tIns="0" rIns="0" bIns="0" rtlCol="0" anchor="t">
            <a:spAutoFit/>
          </a:bodyPr>
          <a:lstStyle/>
          <a:p>
            <a:pPr algn="just">
              <a:lnSpc>
                <a:spcPts val="5405"/>
              </a:lnSpc>
            </a:pPr>
            <a:r>
              <a:rPr lang="en-US" sz="3860">
                <a:solidFill>
                  <a:srgbClr val="FFFFFF"/>
                </a:solidFill>
                <a:latin typeface="Canva Sans"/>
              </a:rPr>
              <a:t>HonSSH is designed to be used in conjunction with a high interaction honeypot. HonSSH sits between the attacker and the honey pot and creates two separate SSH conncetions.</a:t>
            </a:r>
          </a:p>
        </p:txBody>
      </p:sp>
      <p:sp>
        <p:nvSpPr>
          <p:cNvPr id="8" name="TextBox 8"/>
          <p:cNvSpPr txBox="1"/>
          <p:nvPr/>
        </p:nvSpPr>
        <p:spPr>
          <a:xfrm>
            <a:off x="9911123" y="5943600"/>
            <a:ext cx="7607949" cy="2803169"/>
          </a:xfrm>
          <a:prstGeom prst="rect">
            <a:avLst/>
          </a:prstGeom>
        </p:spPr>
        <p:txBody>
          <a:bodyPr lIns="0" tIns="0" rIns="0" bIns="0" rtlCol="0" anchor="t">
            <a:spAutoFit/>
          </a:bodyPr>
          <a:lstStyle/>
          <a:p>
            <a:pPr algn="just">
              <a:lnSpc>
                <a:spcPts val="5619"/>
              </a:lnSpc>
            </a:pPr>
            <a:r>
              <a:rPr lang="en-US" sz="4014">
                <a:solidFill>
                  <a:srgbClr val="FFFFFF"/>
                </a:solidFill>
                <a:latin typeface="Canva Sans"/>
              </a:rPr>
              <a:t>It will sit between an attacker and a honeypot, creating two separate SSH connections between them.</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5034C4"/>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2300824"/>
            <a:chOff x="0" y="0"/>
            <a:chExt cx="4816593" cy="605978"/>
          </a:xfrm>
        </p:grpSpPr>
        <p:sp>
          <p:nvSpPr>
            <p:cNvPr id="3" name="Freeform 3"/>
            <p:cNvSpPr/>
            <p:nvPr/>
          </p:nvSpPr>
          <p:spPr>
            <a:xfrm>
              <a:off x="0" y="0"/>
              <a:ext cx="4816592" cy="605978"/>
            </a:xfrm>
            <a:custGeom>
              <a:avLst/>
              <a:gdLst/>
              <a:ahLst/>
              <a:cxnLst/>
              <a:rect l="l" t="t" r="r" b="b"/>
              <a:pathLst>
                <a:path w="4816592" h="605978">
                  <a:moveTo>
                    <a:pt x="0" y="0"/>
                  </a:moveTo>
                  <a:lnTo>
                    <a:pt x="4816592" y="0"/>
                  </a:lnTo>
                  <a:lnTo>
                    <a:pt x="4816592" y="605978"/>
                  </a:lnTo>
                  <a:lnTo>
                    <a:pt x="0" y="605978"/>
                  </a:lnTo>
                  <a:close/>
                </a:path>
              </a:pathLst>
            </a:custGeom>
            <a:solidFill>
              <a:srgbClr val="C9C4DD"/>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100"/>
                </a:lnSpc>
              </a:pPr>
              <a:endParaRPr/>
            </a:p>
          </p:txBody>
        </p:sp>
      </p:grpSp>
      <p:sp>
        <p:nvSpPr>
          <p:cNvPr id="5" name="TextBox 5"/>
          <p:cNvSpPr txBox="1"/>
          <p:nvPr/>
        </p:nvSpPr>
        <p:spPr>
          <a:xfrm>
            <a:off x="535213" y="449141"/>
            <a:ext cx="16498725" cy="1044817"/>
          </a:xfrm>
          <a:prstGeom prst="rect">
            <a:avLst/>
          </a:prstGeom>
        </p:spPr>
        <p:txBody>
          <a:bodyPr lIns="0" tIns="0" rIns="0" bIns="0" rtlCol="0" anchor="t">
            <a:spAutoFit/>
          </a:bodyPr>
          <a:lstStyle/>
          <a:p>
            <a:pPr algn="ctr">
              <a:lnSpc>
                <a:spcPts val="8561"/>
              </a:lnSpc>
            </a:pPr>
            <a:r>
              <a:rPr lang="en-US" sz="6115">
                <a:solidFill>
                  <a:srgbClr val="000000"/>
                </a:solidFill>
                <a:latin typeface="Canva Sans Bold"/>
              </a:rPr>
              <a:t>NETWORK MANIPULATION / DECEPTION</a:t>
            </a:r>
          </a:p>
        </p:txBody>
      </p:sp>
      <p:sp>
        <p:nvSpPr>
          <p:cNvPr id="6" name="TextBox 6"/>
          <p:cNvSpPr txBox="1"/>
          <p:nvPr/>
        </p:nvSpPr>
        <p:spPr>
          <a:xfrm>
            <a:off x="740633" y="3209293"/>
            <a:ext cx="16518667" cy="1206838"/>
          </a:xfrm>
          <a:prstGeom prst="rect">
            <a:avLst/>
          </a:prstGeom>
        </p:spPr>
        <p:txBody>
          <a:bodyPr lIns="0" tIns="0" rIns="0" bIns="0" rtlCol="0" anchor="t">
            <a:spAutoFit/>
          </a:bodyPr>
          <a:lstStyle/>
          <a:p>
            <a:pPr algn="just">
              <a:lnSpc>
                <a:spcPts val="4881"/>
              </a:lnSpc>
            </a:pPr>
            <a:r>
              <a:rPr lang="en-US" sz="3486">
                <a:solidFill>
                  <a:srgbClr val="FFFFFF"/>
                </a:solidFill>
                <a:latin typeface="Canva Sans"/>
              </a:rPr>
              <a:t>Trying to create a network environment in which we can implement an honeypot and try to determine the AFFECT it has on the adversarial attacks.</a:t>
            </a:r>
          </a:p>
        </p:txBody>
      </p:sp>
      <p:sp>
        <p:nvSpPr>
          <p:cNvPr id="7" name="TextBox 7"/>
          <p:cNvSpPr txBox="1"/>
          <p:nvPr/>
        </p:nvSpPr>
        <p:spPr>
          <a:xfrm>
            <a:off x="740633" y="5846618"/>
            <a:ext cx="16518667" cy="3064213"/>
          </a:xfrm>
          <a:prstGeom prst="rect">
            <a:avLst/>
          </a:prstGeom>
        </p:spPr>
        <p:txBody>
          <a:bodyPr lIns="0" tIns="0" rIns="0" bIns="0" rtlCol="0" anchor="t">
            <a:spAutoFit/>
          </a:bodyPr>
          <a:lstStyle/>
          <a:p>
            <a:pPr algn="just">
              <a:lnSpc>
                <a:spcPts val="4881"/>
              </a:lnSpc>
            </a:pPr>
            <a:r>
              <a:rPr lang="en-US" sz="3486">
                <a:solidFill>
                  <a:srgbClr val="FFFFFF"/>
                </a:solidFill>
                <a:latin typeface="Canva Sans"/>
              </a:rPr>
              <a:t>Tools needed are: </a:t>
            </a:r>
          </a:p>
          <a:p>
            <a:pPr marL="752775" lvl="1" indent="-376387" algn="just">
              <a:lnSpc>
                <a:spcPts val="4881"/>
              </a:lnSpc>
              <a:buFont typeface="Arial"/>
              <a:buChar char="•"/>
            </a:pPr>
            <a:r>
              <a:rPr lang="en-US" sz="3486">
                <a:solidFill>
                  <a:srgbClr val="FFFFFF"/>
                </a:solidFill>
                <a:latin typeface="Canva Sans"/>
              </a:rPr>
              <a:t>Proxmox VE</a:t>
            </a:r>
          </a:p>
          <a:p>
            <a:pPr marL="752775" lvl="1" indent="-376387" algn="just">
              <a:lnSpc>
                <a:spcPts val="4881"/>
              </a:lnSpc>
              <a:buFont typeface="Arial"/>
              <a:buChar char="•"/>
            </a:pPr>
            <a:r>
              <a:rPr lang="en-US" sz="3486">
                <a:solidFill>
                  <a:srgbClr val="FFFFFF"/>
                </a:solidFill>
                <a:latin typeface="Canva Sans"/>
              </a:rPr>
              <a:t>HonSSH</a:t>
            </a:r>
          </a:p>
          <a:p>
            <a:pPr marL="752775" lvl="1" indent="-376387" algn="just">
              <a:lnSpc>
                <a:spcPts val="4881"/>
              </a:lnSpc>
              <a:buFont typeface="Arial"/>
              <a:buChar char="•"/>
            </a:pPr>
            <a:r>
              <a:rPr lang="en-US" sz="3486">
                <a:solidFill>
                  <a:srgbClr val="FFFFFF"/>
                </a:solidFill>
                <a:latin typeface="Canva Sans"/>
              </a:rPr>
              <a:t>Kali Linux</a:t>
            </a:r>
          </a:p>
          <a:p>
            <a:pPr algn="just">
              <a:lnSpc>
                <a:spcPts val="4881"/>
              </a:lnSpc>
            </a:pPr>
            <a:r>
              <a:rPr lang="en-US" sz="3486">
                <a:solidFill>
                  <a:srgbClr val="FFFFFF"/>
                </a:solidFill>
                <a:latin typeface="Canva Sans"/>
              </a:rPr>
              <a:t>           And their individual requirements</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737551"/>
            <a:chOff x="0" y="0"/>
            <a:chExt cx="4816593" cy="457627"/>
          </a:xfrm>
        </p:grpSpPr>
        <p:sp>
          <p:nvSpPr>
            <p:cNvPr id="3" name="Freeform 3"/>
            <p:cNvSpPr/>
            <p:nvPr/>
          </p:nvSpPr>
          <p:spPr>
            <a:xfrm>
              <a:off x="0" y="0"/>
              <a:ext cx="4816592" cy="457627"/>
            </a:xfrm>
            <a:custGeom>
              <a:avLst/>
              <a:gdLst/>
              <a:ahLst/>
              <a:cxnLst/>
              <a:rect l="l" t="t" r="r" b="b"/>
              <a:pathLst>
                <a:path w="4816592" h="457627">
                  <a:moveTo>
                    <a:pt x="0" y="0"/>
                  </a:moveTo>
                  <a:lnTo>
                    <a:pt x="4816592" y="0"/>
                  </a:lnTo>
                  <a:lnTo>
                    <a:pt x="4816592" y="457627"/>
                  </a:lnTo>
                  <a:lnTo>
                    <a:pt x="0" y="457627"/>
                  </a:lnTo>
                  <a:close/>
                </a:path>
              </a:pathLst>
            </a:custGeom>
            <a:solidFill>
              <a:srgbClr val="C9C4DD"/>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100"/>
                </a:lnSpc>
              </a:pPr>
              <a:endParaRPr/>
            </a:p>
          </p:txBody>
        </p:sp>
      </p:grpSp>
      <p:sp>
        <p:nvSpPr>
          <p:cNvPr id="5" name="Freeform 5"/>
          <p:cNvSpPr/>
          <p:nvPr/>
        </p:nvSpPr>
        <p:spPr>
          <a:xfrm>
            <a:off x="2638908" y="2075687"/>
            <a:ext cx="12118154" cy="7986176"/>
          </a:xfrm>
          <a:custGeom>
            <a:avLst/>
            <a:gdLst/>
            <a:ahLst/>
            <a:cxnLst/>
            <a:rect l="l" t="t" r="r" b="b"/>
            <a:pathLst>
              <a:path w="12118154" h="7986176">
                <a:moveTo>
                  <a:pt x="0" y="0"/>
                </a:moveTo>
                <a:lnTo>
                  <a:pt x="12118154" y="0"/>
                </a:lnTo>
                <a:lnTo>
                  <a:pt x="12118154" y="7986177"/>
                </a:lnTo>
                <a:lnTo>
                  <a:pt x="0" y="7986177"/>
                </a:lnTo>
                <a:lnTo>
                  <a:pt x="0" y="0"/>
                </a:lnTo>
                <a:close/>
              </a:path>
            </a:pathLst>
          </a:custGeom>
          <a:blipFill>
            <a:blip r:embed="rId2"/>
            <a:stretch>
              <a:fillRect/>
            </a:stretch>
          </a:blipFill>
          <a:ln w="66675" cap="sq">
            <a:solidFill>
              <a:srgbClr val="000000"/>
            </a:solidFill>
            <a:prstDash val="solid"/>
            <a:miter/>
          </a:ln>
        </p:spPr>
      </p:sp>
      <p:grpSp>
        <p:nvGrpSpPr>
          <p:cNvPr id="6" name="Group 6"/>
          <p:cNvGrpSpPr/>
          <p:nvPr/>
        </p:nvGrpSpPr>
        <p:grpSpPr>
          <a:xfrm>
            <a:off x="11601450" y="7783504"/>
            <a:ext cx="3521428" cy="679241"/>
            <a:chOff x="0" y="0"/>
            <a:chExt cx="2277656" cy="439332"/>
          </a:xfrm>
        </p:grpSpPr>
        <p:sp>
          <p:nvSpPr>
            <p:cNvPr id="7" name="Freeform 7"/>
            <p:cNvSpPr/>
            <p:nvPr/>
          </p:nvSpPr>
          <p:spPr>
            <a:xfrm>
              <a:off x="0" y="0"/>
              <a:ext cx="2277656" cy="439332"/>
            </a:xfrm>
            <a:custGeom>
              <a:avLst/>
              <a:gdLst/>
              <a:ahLst/>
              <a:cxnLst/>
              <a:rect l="l" t="t" r="r" b="b"/>
              <a:pathLst>
                <a:path w="2277656" h="439332">
                  <a:moveTo>
                    <a:pt x="2277656" y="219666"/>
                  </a:moveTo>
                  <a:lnTo>
                    <a:pt x="1871256" y="0"/>
                  </a:lnTo>
                  <a:lnTo>
                    <a:pt x="1871256" y="203200"/>
                  </a:lnTo>
                  <a:lnTo>
                    <a:pt x="0" y="203200"/>
                  </a:lnTo>
                  <a:lnTo>
                    <a:pt x="0" y="236132"/>
                  </a:lnTo>
                  <a:lnTo>
                    <a:pt x="1871256" y="236132"/>
                  </a:lnTo>
                  <a:lnTo>
                    <a:pt x="1871256" y="439332"/>
                  </a:lnTo>
                  <a:lnTo>
                    <a:pt x="2277656" y="219666"/>
                  </a:lnTo>
                  <a:close/>
                </a:path>
              </a:pathLst>
            </a:custGeom>
            <a:solidFill>
              <a:srgbClr val="181712"/>
            </a:solidFill>
          </p:spPr>
        </p:sp>
        <p:sp>
          <p:nvSpPr>
            <p:cNvPr id="8" name="TextBox 8"/>
            <p:cNvSpPr txBox="1"/>
            <p:nvPr/>
          </p:nvSpPr>
          <p:spPr>
            <a:xfrm>
              <a:off x="0" y="165100"/>
              <a:ext cx="711200" cy="444500"/>
            </a:xfrm>
            <a:prstGeom prst="rect">
              <a:avLst/>
            </a:prstGeom>
          </p:spPr>
          <p:txBody>
            <a:bodyPr lIns="50800" tIns="50800" rIns="50800" bIns="50800" rtlCol="0" anchor="ctr"/>
            <a:lstStyle/>
            <a:p>
              <a:pPr algn="ctr">
                <a:lnSpc>
                  <a:spcPts val="2100"/>
                </a:lnSpc>
              </a:pPr>
              <a:endParaRPr/>
            </a:p>
          </p:txBody>
        </p:sp>
      </p:grpSp>
      <p:grpSp>
        <p:nvGrpSpPr>
          <p:cNvPr id="9" name="Group 9"/>
          <p:cNvGrpSpPr/>
          <p:nvPr/>
        </p:nvGrpSpPr>
        <p:grpSpPr>
          <a:xfrm>
            <a:off x="12034405" y="2468554"/>
            <a:ext cx="3088474" cy="719787"/>
            <a:chOff x="0" y="0"/>
            <a:chExt cx="1997622" cy="465557"/>
          </a:xfrm>
        </p:grpSpPr>
        <p:sp>
          <p:nvSpPr>
            <p:cNvPr id="10" name="Freeform 10"/>
            <p:cNvSpPr/>
            <p:nvPr/>
          </p:nvSpPr>
          <p:spPr>
            <a:xfrm>
              <a:off x="0" y="0"/>
              <a:ext cx="1997622" cy="465557"/>
            </a:xfrm>
            <a:custGeom>
              <a:avLst/>
              <a:gdLst/>
              <a:ahLst/>
              <a:cxnLst/>
              <a:rect l="l" t="t" r="r" b="b"/>
              <a:pathLst>
                <a:path w="1997622" h="465557">
                  <a:moveTo>
                    <a:pt x="1997622" y="232779"/>
                  </a:moveTo>
                  <a:lnTo>
                    <a:pt x="1591222" y="0"/>
                  </a:lnTo>
                  <a:lnTo>
                    <a:pt x="1591222" y="203200"/>
                  </a:lnTo>
                  <a:lnTo>
                    <a:pt x="0" y="203200"/>
                  </a:lnTo>
                  <a:lnTo>
                    <a:pt x="0" y="262357"/>
                  </a:lnTo>
                  <a:lnTo>
                    <a:pt x="1591222" y="262357"/>
                  </a:lnTo>
                  <a:lnTo>
                    <a:pt x="1591222" y="465557"/>
                  </a:lnTo>
                  <a:lnTo>
                    <a:pt x="1997622" y="232779"/>
                  </a:lnTo>
                  <a:close/>
                </a:path>
              </a:pathLst>
            </a:custGeom>
            <a:solidFill>
              <a:srgbClr val="181712"/>
            </a:solidFill>
          </p:spPr>
        </p:sp>
        <p:sp>
          <p:nvSpPr>
            <p:cNvPr id="11" name="TextBox 11"/>
            <p:cNvSpPr txBox="1"/>
            <p:nvPr/>
          </p:nvSpPr>
          <p:spPr>
            <a:xfrm>
              <a:off x="0" y="165100"/>
              <a:ext cx="711200" cy="444500"/>
            </a:xfrm>
            <a:prstGeom prst="rect">
              <a:avLst/>
            </a:prstGeom>
          </p:spPr>
          <p:txBody>
            <a:bodyPr lIns="50800" tIns="50800" rIns="50800" bIns="50800" rtlCol="0" anchor="ctr"/>
            <a:lstStyle/>
            <a:p>
              <a:pPr algn="ctr">
                <a:lnSpc>
                  <a:spcPts val="2100"/>
                </a:lnSpc>
              </a:pPr>
              <a:endParaRPr/>
            </a:p>
          </p:txBody>
        </p:sp>
      </p:grpSp>
      <p:grpSp>
        <p:nvGrpSpPr>
          <p:cNvPr id="12" name="Group 12"/>
          <p:cNvGrpSpPr/>
          <p:nvPr/>
        </p:nvGrpSpPr>
        <p:grpSpPr>
          <a:xfrm rot="8654472">
            <a:off x="9202883" y="3688117"/>
            <a:ext cx="3158722" cy="100846"/>
            <a:chOff x="0" y="0"/>
            <a:chExt cx="812800" cy="25950"/>
          </a:xfrm>
        </p:grpSpPr>
        <p:sp>
          <p:nvSpPr>
            <p:cNvPr id="13" name="Freeform 13"/>
            <p:cNvSpPr/>
            <p:nvPr/>
          </p:nvSpPr>
          <p:spPr>
            <a:xfrm>
              <a:off x="0" y="0"/>
              <a:ext cx="812800" cy="25950"/>
            </a:xfrm>
            <a:custGeom>
              <a:avLst/>
              <a:gdLst/>
              <a:ahLst/>
              <a:cxnLst/>
              <a:rect l="l" t="t" r="r" b="b"/>
              <a:pathLst>
                <a:path w="812800" h="25950">
                  <a:moveTo>
                    <a:pt x="609600" y="0"/>
                  </a:moveTo>
                  <a:lnTo>
                    <a:pt x="0" y="0"/>
                  </a:lnTo>
                  <a:lnTo>
                    <a:pt x="0" y="25950"/>
                  </a:lnTo>
                  <a:lnTo>
                    <a:pt x="609600" y="25950"/>
                  </a:lnTo>
                  <a:lnTo>
                    <a:pt x="812800" y="12975"/>
                  </a:lnTo>
                  <a:lnTo>
                    <a:pt x="609600" y="0"/>
                  </a:lnTo>
                  <a:close/>
                </a:path>
              </a:pathLst>
            </a:custGeom>
            <a:solidFill>
              <a:srgbClr val="181712"/>
            </a:solidFill>
          </p:spPr>
        </p:sp>
        <p:sp>
          <p:nvSpPr>
            <p:cNvPr id="14" name="TextBox 14"/>
            <p:cNvSpPr txBox="1"/>
            <p:nvPr/>
          </p:nvSpPr>
          <p:spPr>
            <a:xfrm>
              <a:off x="0" y="-38100"/>
              <a:ext cx="698500" cy="444500"/>
            </a:xfrm>
            <a:prstGeom prst="rect">
              <a:avLst/>
            </a:prstGeom>
          </p:spPr>
          <p:txBody>
            <a:bodyPr lIns="50800" tIns="50800" rIns="50800" bIns="50800" rtlCol="0" anchor="ctr"/>
            <a:lstStyle/>
            <a:p>
              <a:pPr algn="ctr">
                <a:lnSpc>
                  <a:spcPts val="2100"/>
                </a:lnSpc>
              </a:pPr>
              <a:endParaRPr/>
            </a:p>
          </p:txBody>
        </p:sp>
      </p:grpSp>
      <p:sp>
        <p:nvSpPr>
          <p:cNvPr id="15" name="TextBox 15"/>
          <p:cNvSpPr txBox="1"/>
          <p:nvPr/>
        </p:nvSpPr>
        <p:spPr>
          <a:xfrm>
            <a:off x="569850" y="376600"/>
            <a:ext cx="16498725" cy="1002272"/>
          </a:xfrm>
          <a:prstGeom prst="rect">
            <a:avLst/>
          </a:prstGeom>
        </p:spPr>
        <p:txBody>
          <a:bodyPr lIns="0" tIns="0" rIns="0" bIns="0" rtlCol="0" anchor="t">
            <a:spAutoFit/>
          </a:bodyPr>
          <a:lstStyle/>
          <a:p>
            <a:pPr algn="ctr">
              <a:lnSpc>
                <a:spcPts val="8281"/>
              </a:lnSpc>
            </a:pPr>
            <a:r>
              <a:rPr lang="en-US" sz="5915">
                <a:solidFill>
                  <a:srgbClr val="000000"/>
                </a:solidFill>
                <a:latin typeface="Canva Sans Bold"/>
              </a:rPr>
              <a:t>NETWORK MANIPULATION/ DECEPTION </a:t>
            </a:r>
          </a:p>
        </p:txBody>
      </p:sp>
      <p:grpSp>
        <p:nvGrpSpPr>
          <p:cNvPr id="16" name="Group 16"/>
          <p:cNvGrpSpPr/>
          <p:nvPr/>
        </p:nvGrpSpPr>
        <p:grpSpPr>
          <a:xfrm rot="10737733">
            <a:off x="1571930" y="4716984"/>
            <a:ext cx="1617602" cy="737110"/>
            <a:chOff x="0" y="0"/>
            <a:chExt cx="1046263" cy="476762"/>
          </a:xfrm>
        </p:grpSpPr>
        <p:sp>
          <p:nvSpPr>
            <p:cNvPr id="17" name="Freeform 17"/>
            <p:cNvSpPr/>
            <p:nvPr/>
          </p:nvSpPr>
          <p:spPr>
            <a:xfrm>
              <a:off x="0" y="0"/>
              <a:ext cx="1046263" cy="476762"/>
            </a:xfrm>
            <a:custGeom>
              <a:avLst/>
              <a:gdLst/>
              <a:ahLst/>
              <a:cxnLst/>
              <a:rect l="l" t="t" r="r" b="b"/>
              <a:pathLst>
                <a:path w="1046263" h="476762">
                  <a:moveTo>
                    <a:pt x="1046263" y="238381"/>
                  </a:moveTo>
                  <a:lnTo>
                    <a:pt x="639863" y="0"/>
                  </a:lnTo>
                  <a:lnTo>
                    <a:pt x="639863" y="203200"/>
                  </a:lnTo>
                  <a:lnTo>
                    <a:pt x="0" y="203200"/>
                  </a:lnTo>
                  <a:lnTo>
                    <a:pt x="0" y="273562"/>
                  </a:lnTo>
                  <a:lnTo>
                    <a:pt x="639863" y="273562"/>
                  </a:lnTo>
                  <a:lnTo>
                    <a:pt x="639863" y="476762"/>
                  </a:lnTo>
                  <a:lnTo>
                    <a:pt x="1046263" y="238381"/>
                  </a:lnTo>
                  <a:close/>
                </a:path>
              </a:pathLst>
            </a:custGeom>
            <a:solidFill>
              <a:srgbClr val="000000"/>
            </a:solidFill>
          </p:spPr>
        </p:sp>
        <p:sp>
          <p:nvSpPr>
            <p:cNvPr id="18" name="TextBox 18"/>
            <p:cNvSpPr txBox="1"/>
            <p:nvPr/>
          </p:nvSpPr>
          <p:spPr>
            <a:xfrm>
              <a:off x="0" y="165100"/>
              <a:ext cx="711200" cy="444500"/>
            </a:xfrm>
            <a:prstGeom prst="rect">
              <a:avLst/>
            </a:prstGeom>
          </p:spPr>
          <p:txBody>
            <a:bodyPr lIns="50800" tIns="50800" rIns="50800" bIns="50800" rtlCol="0" anchor="ctr"/>
            <a:lstStyle/>
            <a:p>
              <a:pPr algn="ctr">
                <a:lnSpc>
                  <a:spcPts val="2100"/>
                </a:lnSpc>
              </a:pPr>
              <a:endParaRPr/>
            </a:p>
          </p:txBody>
        </p:sp>
      </p:grpSp>
      <p:sp>
        <p:nvSpPr>
          <p:cNvPr id="19" name="TextBox 19"/>
          <p:cNvSpPr txBox="1"/>
          <p:nvPr/>
        </p:nvSpPr>
        <p:spPr>
          <a:xfrm>
            <a:off x="448623" y="4715969"/>
            <a:ext cx="1052810" cy="662940"/>
          </a:xfrm>
          <a:prstGeom prst="rect">
            <a:avLst/>
          </a:prstGeom>
        </p:spPr>
        <p:txBody>
          <a:bodyPr lIns="0" tIns="0" rIns="0" bIns="0" rtlCol="0" anchor="t">
            <a:spAutoFit/>
          </a:bodyPr>
          <a:lstStyle/>
          <a:p>
            <a:pPr algn="ctr">
              <a:lnSpc>
                <a:spcPts val="5459"/>
              </a:lnSpc>
            </a:pPr>
            <a:r>
              <a:rPr lang="en-US" sz="3899">
                <a:solidFill>
                  <a:srgbClr val="FF3131"/>
                </a:solidFill>
                <a:latin typeface="Canva Sans Bold"/>
              </a:rPr>
              <a:t>VM1</a:t>
            </a:r>
          </a:p>
        </p:txBody>
      </p:sp>
      <p:sp>
        <p:nvSpPr>
          <p:cNvPr id="20" name="TextBox 20"/>
          <p:cNvSpPr txBox="1"/>
          <p:nvPr/>
        </p:nvSpPr>
        <p:spPr>
          <a:xfrm>
            <a:off x="15348598" y="2405115"/>
            <a:ext cx="1067842" cy="662940"/>
          </a:xfrm>
          <a:prstGeom prst="rect">
            <a:avLst/>
          </a:prstGeom>
        </p:spPr>
        <p:txBody>
          <a:bodyPr lIns="0" tIns="0" rIns="0" bIns="0" rtlCol="0" anchor="t">
            <a:spAutoFit/>
          </a:bodyPr>
          <a:lstStyle/>
          <a:p>
            <a:pPr algn="ctr">
              <a:lnSpc>
                <a:spcPts val="5459"/>
              </a:lnSpc>
            </a:pPr>
            <a:r>
              <a:rPr lang="en-US" sz="3899">
                <a:solidFill>
                  <a:srgbClr val="FF3131"/>
                </a:solidFill>
                <a:latin typeface="Canva Sans Bold"/>
              </a:rPr>
              <a:t>VM2</a:t>
            </a:r>
          </a:p>
        </p:txBody>
      </p:sp>
      <p:sp>
        <p:nvSpPr>
          <p:cNvPr id="21" name="TextBox 21"/>
          <p:cNvSpPr txBox="1"/>
          <p:nvPr/>
        </p:nvSpPr>
        <p:spPr>
          <a:xfrm>
            <a:off x="15340263" y="7799805"/>
            <a:ext cx="1084511" cy="662940"/>
          </a:xfrm>
          <a:prstGeom prst="rect">
            <a:avLst/>
          </a:prstGeom>
        </p:spPr>
        <p:txBody>
          <a:bodyPr lIns="0" tIns="0" rIns="0" bIns="0" rtlCol="0" anchor="t">
            <a:spAutoFit/>
          </a:bodyPr>
          <a:lstStyle/>
          <a:p>
            <a:pPr algn="ctr">
              <a:lnSpc>
                <a:spcPts val="5459"/>
              </a:lnSpc>
            </a:pPr>
            <a:r>
              <a:rPr lang="en-US" sz="3899">
                <a:solidFill>
                  <a:srgbClr val="FF3131"/>
                </a:solidFill>
                <a:latin typeface="Canva Sans Bold"/>
              </a:rPr>
              <a:t>VM3</a:t>
            </a:r>
          </a:p>
        </p:txBody>
      </p:sp>
      <p:sp>
        <p:nvSpPr>
          <p:cNvPr id="22" name="TextBox 22"/>
          <p:cNvSpPr txBox="1"/>
          <p:nvPr/>
        </p:nvSpPr>
        <p:spPr>
          <a:xfrm>
            <a:off x="6871365" y="9479170"/>
            <a:ext cx="7821757" cy="497840"/>
          </a:xfrm>
          <a:prstGeom prst="rect">
            <a:avLst/>
          </a:prstGeom>
        </p:spPr>
        <p:txBody>
          <a:bodyPr lIns="0" tIns="0" rIns="0" bIns="0" rtlCol="0" anchor="t">
            <a:spAutoFit/>
          </a:bodyPr>
          <a:lstStyle/>
          <a:p>
            <a:pPr algn="ctr">
              <a:lnSpc>
                <a:spcPts val="4060"/>
              </a:lnSpc>
            </a:pPr>
            <a:r>
              <a:rPr lang="en-US" sz="2900">
                <a:solidFill>
                  <a:srgbClr val="FF3131"/>
                </a:solidFill>
                <a:latin typeface="Canva Sans Bold"/>
              </a:rPr>
              <a:t>PROXMOX VIRTUAL ENVIRONMENT </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0"/>
            <a:ext cx="18330339" cy="10287000"/>
          </a:xfrm>
          <a:prstGeom prst="rect">
            <a:avLst/>
          </a:prstGeom>
          <a:solidFill>
            <a:srgbClr val="5034C4"/>
          </a:solidFill>
          <a:ln cap="sq">
            <a:noFill/>
            <a:prstDash val="solid"/>
            <a:miter/>
          </a:ln>
        </p:spPr>
      </p:sp>
      <p:grpSp>
        <p:nvGrpSpPr>
          <p:cNvPr id="3" name="Group 3"/>
          <p:cNvGrpSpPr/>
          <p:nvPr/>
        </p:nvGrpSpPr>
        <p:grpSpPr>
          <a:xfrm>
            <a:off x="0" y="0"/>
            <a:ext cx="18288000" cy="3217889"/>
            <a:chOff x="0" y="0"/>
            <a:chExt cx="4816593" cy="847510"/>
          </a:xfrm>
        </p:grpSpPr>
        <p:sp>
          <p:nvSpPr>
            <p:cNvPr id="4" name="Freeform 4"/>
            <p:cNvSpPr/>
            <p:nvPr/>
          </p:nvSpPr>
          <p:spPr>
            <a:xfrm>
              <a:off x="0" y="0"/>
              <a:ext cx="4816592" cy="847510"/>
            </a:xfrm>
            <a:custGeom>
              <a:avLst/>
              <a:gdLst/>
              <a:ahLst/>
              <a:cxnLst/>
              <a:rect l="l" t="t" r="r" b="b"/>
              <a:pathLst>
                <a:path w="4816592" h="847510">
                  <a:moveTo>
                    <a:pt x="0" y="0"/>
                  </a:moveTo>
                  <a:lnTo>
                    <a:pt x="4816592" y="0"/>
                  </a:lnTo>
                  <a:lnTo>
                    <a:pt x="4816592" y="847510"/>
                  </a:lnTo>
                  <a:lnTo>
                    <a:pt x="0" y="847510"/>
                  </a:lnTo>
                  <a:close/>
                </a:path>
              </a:pathLst>
            </a:custGeom>
            <a:solidFill>
              <a:srgbClr val="C9C4DD"/>
            </a:solidFill>
          </p:spPr>
        </p:sp>
        <p:sp>
          <p:nvSpPr>
            <p:cNvPr id="5" name="TextBox 5"/>
            <p:cNvSpPr txBox="1"/>
            <p:nvPr/>
          </p:nvSpPr>
          <p:spPr>
            <a:xfrm>
              <a:off x="0" y="-38100"/>
              <a:ext cx="812800" cy="850900"/>
            </a:xfrm>
            <a:prstGeom prst="rect">
              <a:avLst/>
            </a:prstGeom>
          </p:spPr>
          <p:txBody>
            <a:bodyPr lIns="50800" tIns="50800" rIns="50800" bIns="50800" rtlCol="0" anchor="ctr"/>
            <a:lstStyle/>
            <a:p>
              <a:pPr algn="ctr">
                <a:lnSpc>
                  <a:spcPts val="2100"/>
                </a:lnSpc>
              </a:pPr>
              <a:endParaRPr/>
            </a:p>
          </p:txBody>
        </p:sp>
      </p:grpSp>
      <p:sp>
        <p:nvSpPr>
          <p:cNvPr id="6" name="TextBox 6"/>
          <p:cNvSpPr txBox="1"/>
          <p:nvPr/>
        </p:nvSpPr>
        <p:spPr>
          <a:xfrm>
            <a:off x="723277" y="1066019"/>
            <a:ext cx="15117308" cy="1076325"/>
          </a:xfrm>
          <a:prstGeom prst="rect">
            <a:avLst/>
          </a:prstGeom>
        </p:spPr>
        <p:txBody>
          <a:bodyPr lIns="0" tIns="0" rIns="0" bIns="0" rtlCol="0" anchor="t">
            <a:spAutoFit/>
          </a:bodyPr>
          <a:lstStyle/>
          <a:p>
            <a:pPr>
              <a:lnSpc>
                <a:spcPts val="8447"/>
              </a:lnSpc>
            </a:pPr>
            <a:r>
              <a:rPr lang="en-US" sz="7039">
                <a:solidFill>
                  <a:srgbClr val="000000"/>
                </a:solidFill>
                <a:latin typeface="DM Sans Bold"/>
              </a:rPr>
              <a:t>Network manipulation Setup</a:t>
            </a:r>
          </a:p>
        </p:txBody>
      </p:sp>
      <p:sp>
        <p:nvSpPr>
          <p:cNvPr id="7" name="TextBox 7"/>
          <p:cNvSpPr txBox="1"/>
          <p:nvPr/>
        </p:nvSpPr>
        <p:spPr>
          <a:xfrm>
            <a:off x="694925" y="3694286"/>
            <a:ext cx="3706564" cy="580390"/>
          </a:xfrm>
          <a:prstGeom prst="rect">
            <a:avLst/>
          </a:prstGeom>
        </p:spPr>
        <p:txBody>
          <a:bodyPr lIns="0" tIns="0" rIns="0" bIns="0" rtlCol="0" anchor="t">
            <a:spAutoFit/>
          </a:bodyPr>
          <a:lstStyle/>
          <a:p>
            <a:pPr algn="ctr">
              <a:lnSpc>
                <a:spcPts val="4759"/>
              </a:lnSpc>
            </a:pPr>
            <a:r>
              <a:rPr lang="en-US" sz="3399">
                <a:solidFill>
                  <a:srgbClr val="FF3131"/>
                </a:solidFill>
                <a:latin typeface="Canva Sans Bold"/>
              </a:rPr>
              <a:t>VM1 -- ATTACKER</a:t>
            </a:r>
          </a:p>
        </p:txBody>
      </p:sp>
      <p:sp>
        <p:nvSpPr>
          <p:cNvPr id="8" name="TextBox 8"/>
          <p:cNvSpPr txBox="1"/>
          <p:nvPr/>
        </p:nvSpPr>
        <p:spPr>
          <a:xfrm>
            <a:off x="6132950" y="3694286"/>
            <a:ext cx="3590627" cy="580390"/>
          </a:xfrm>
          <a:prstGeom prst="rect">
            <a:avLst/>
          </a:prstGeom>
        </p:spPr>
        <p:txBody>
          <a:bodyPr lIns="0" tIns="0" rIns="0" bIns="0" rtlCol="0" anchor="t">
            <a:spAutoFit/>
          </a:bodyPr>
          <a:lstStyle/>
          <a:p>
            <a:pPr algn="ctr">
              <a:lnSpc>
                <a:spcPts val="4759"/>
              </a:lnSpc>
            </a:pPr>
            <a:r>
              <a:rPr lang="en-US" sz="3399">
                <a:solidFill>
                  <a:srgbClr val="FF3131"/>
                </a:solidFill>
                <a:latin typeface="Canva Sans Bold"/>
              </a:rPr>
              <a:t>VM2 -- GATEWAY</a:t>
            </a:r>
          </a:p>
        </p:txBody>
      </p:sp>
      <p:sp>
        <p:nvSpPr>
          <p:cNvPr id="9" name="TextBox 9"/>
          <p:cNvSpPr txBox="1"/>
          <p:nvPr/>
        </p:nvSpPr>
        <p:spPr>
          <a:xfrm>
            <a:off x="11141869" y="3694286"/>
            <a:ext cx="6138862" cy="580390"/>
          </a:xfrm>
          <a:prstGeom prst="rect">
            <a:avLst/>
          </a:prstGeom>
        </p:spPr>
        <p:txBody>
          <a:bodyPr lIns="0" tIns="0" rIns="0" bIns="0" rtlCol="0" anchor="t">
            <a:spAutoFit/>
          </a:bodyPr>
          <a:lstStyle/>
          <a:p>
            <a:pPr algn="ctr">
              <a:lnSpc>
                <a:spcPts val="4759"/>
              </a:lnSpc>
            </a:pPr>
            <a:r>
              <a:rPr lang="en-US" sz="3399">
                <a:solidFill>
                  <a:srgbClr val="FF3131"/>
                </a:solidFill>
                <a:latin typeface="Canva Sans Bold"/>
              </a:rPr>
              <a:t>VM3 -- ANALYSIS &amp; LOGGING</a:t>
            </a:r>
          </a:p>
        </p:txBody>
      </p:sp>
      <p:sp>
        <p:nvSpPr>
          <p:cNvPr id="10" name="TextBox 10"/>
          <p:cNvSpPr txBox="1"/>
          <p:nvPr/>
        </p:nvSpPr>
        <p:spPr>
          <a:xfrm>
            <a:off x="723277" y="4883612"/>
            <a:ext cx="4431222" cy="4180840"/>
          </a:xfrm>
          <a:prstGeom prst="rect">
            <a:avLst/>
          </a:prstGeom>
        </p:spPr>
        <p:txBody>
          <a:bodyPr lIns="0" tIns="0" rIns="0" bIns="0" rtlCol="0" anchor="t">
            <a:spAutoFit/>
          </a:bodyPr>
          <a:lstStyle/>
          <a:p>
            <a:pPr marL="734059" lvl="1" indent="-367030">
              <a:lnSpc>
                <a:spcPts val="4759"/>
              </a:lnSpc>
              <a:buFont typeface="Arial"/>
              <a:buChar char="•"/>
            </a:pPr>
            <a:r>
              <a:rPr lang="en-US" sz="3399">
                <a:solidFill>
                  <a:srgbClr val="FFFFFF"/>
                </a:solidFill>
                <a:latin typeface="Canva Sans"/>
              </a:rPr>
              <a:t>OS: Kali Linux</a:t>
            </a:r>
          </a:p>
          <a:p>
            <a:pPr marL="734059" lvl="1" indent="-367030">
              <a:lnSpc>
                <a:spcPts val="4759"/>
              </a:lnSpc>
              <a:buFont typeface="Arial"/>
              <a:buChar char="•"/>
            </a:pPr>
            <a:r>
              <a:rPr lang="en-US" sz="3399">
                <a:solidFill>
                  <a:srgbClr val="FFFFFF"/>
                </a:solidFill>
                <a:latin typeface="Canva Sans"/>
              </a:rPr>
              <a:t>Same network</a:t>
            </a:r>
          </a:p>
          <a:p>
            <a:pPr marL="734059" lvl="1" indent="-367030">
              <a:lnSpc>
                <a:spcPts val="4759"/>
              </a:lnSpc>
              <a:buFont typeface="Arial"/>
              <a:buChar char="•"/>
            </a:pPr>
            <a:r>
              <a:rPr lang="en-US" sz="3399">
                <a:solidFill>
                  <a:srgbClr val="FFFFFF"/>
                </a:solidFill>
                <a:latin typeface="Canva Sans"/>
              </a:rPr>
              <a:t>Attacks using Nmap and other tools</a:t>
            </a:r>
          </a:p>
          <a:p>
            <a:pPr>
              <a:lnSpc>
                <a:spcPts val="4759"/>
              </a:lnSpc>
            </a:pPr>
            <a:r>
              <a:rPr lang="en-US" sz="3399">
                <a:solidFill>
                  <a:srgbClr val="FFFFFF"/>
                </a:solidFill>
                <a:latin typeface="Canva Sans"/>
              </a:rPr>
              <a:t>Eg: Os fingerprinting,</a:t>
            </a:r>
          </a:p>
          <a:p>
            <a:pPr>
              <a:lnSpc>
                <a:spcPts val="4759"/>
              </a:lnSpc>
            </a:pPr>
            <a:r>
              <a:rPr lang="en-US" sz="3399">
                <a:solidFill>
                  <a:srgbClr val="FFFFFF"/>
                </a:solidFill>
                <a:latin typeface="Canva Sans"/>
              </a:rPr>
              <a:t>Directory Search </a:t>
            </a:r>
          </a:p>
        </p:txBody>
      </p:sp>
      <p:sp>
        <p:nvSpPr>
          <p:cNvPr id="11" name="TextBox 11"/>
          <p:cNvSpPr txBox="1"/>
          <p:nvPr/>
        </p:nvSpPr>
        <p:spPr>
          <a:xfrm>
            <a:off x="5897949" y="4883612"/>
            <a:ext cx="4690995" cy="3580765"/>
          </a:xfrm>
          <a:prstGeom prst="rect">
            <a:avLst/>
          </a:prstGeom>
        </p:spPr>
        <p:txBody>
          <a:bodyPr lIns="0" tIns="0" rIns="0" bIns="0" rtlCol="0" anchor="t">
            <a:spAutoFit/>
          </a:bodyPr>
          <a:lstStyle/>
          <a:p>
            <a:pPr marL="734059" lvl="1" indent="-367030">
              <a:lnSpc>
                <a:spcPts val="4759"/>
              </a:lnSpc>
              <a:buFont typeface="Arial"/>
              <a:buChar char="•"/>
            </a:pPr>
            <a:r>
              <a:rPr lang="en-US" sz="3399">
                <a:solidFill>
                  <a:srgbClr val="FFFFFF"/>
                </a:solidFill>
                <a:latin typeface="Canva Sans"/>
              </a:rPr>
              <a:t>OS: Ubuntu Server</a:t>
            </a:r>
          </a:p>
          <a:p>
            <a:pPr marL="734059" lvl="1" indent="-367030">
              <a:lnSpc>
                <a:spcPts val="4759"/>
              </a:lnSpc>
              <a:buFont typeface="Arial"/>
              <a:buChar char="•"/>
            </a:pPr>
            <a:r>
              <a:rPr lang="en-US" sz="3399">
                <a:solidFill>
                  <a:srgbClr val="FFFFFF"/>
                </a:solidFill>
                <a:latin typeface="Canva Sans"/>
              </a:rPr>
              <a:t>Same network</a:t>
            </a:r>
          </a:p>
          <a:p>
            <a:pPr marL="734059" lvl="1" indent="-367030">
              <a:lnSpc>
                <a:spcPts val="4759"/>
              </a:lnSpc>
              <a:buFont typeface="Arial"/>
              <a:buChar char="•"/>
            </a:pPr>
            <a:r>
              <a:rPr lang="en-US" sz="3399">
                <a:solidFill>
                  <a:srgbClr val="FFFFFF"/>
                </a:solidFill>
                <a:latin typeface="Canva Sans"/>
              </a:rPr>
              <a:t>Uses HonSSH to tunnel between decoy and the honeypot </a:t>
            </a:r>
          </a:p>
        </p:txBody>
      </p:sp>
      <p:sp>
        <p:nvSpPr>
          <p:cNvPr id="12" name="TextBox 12"/>
          <p:cNvSpPr txBox="1"/>
          <p:nvPr/>
        </p:nvSpPr>
        <p:spPr>
          <a:xfrm>
            <a:off x="11072622" y="4883612"/>
            <a:ext cx="6422813" cy="3580765"/>
          </a:xfrm>
          <a:prstGeom prst="rect">
            <a:avLst/>
          </a:prstGeom>
        </p:spPr>
        <p:txBody>
          <a:bodyPr lIns="0" tIns="0" rIns="0" bIns="0" rtlCol="0" anchor="t">
            <a:spAutoFit/>
          </a:bodyPr>
          <a:lstStyle/>
          <a:p>
            <a:pPr marL="734059" lvl="1" indent="-367030">
              <a:lnSpc>
                <a:spcPts val="4759"/>
              </a:lnSpc>
              <a:buFont typeface="Arial"/>
              <a:buChar char="•"/>
            </a:pPr>
            <a:r>
              <a:rPr lang="en-US" sz="3399">
                <a:solidFill>
                  <a:srgbClr val="FFFFFF"/>
                </a:solidFill>
                <a:latin typeface="Canva Sans"/>
              </a:rPr>
              <a:t>OS: Ubuntu Server 18.0</a:t>
            </a:r>
          </a:p>
          <a:p>
            <a:pPr marL="734059" lvl="1" indent="-367030">
              <a:lnSpc>
                <a:spcPts val="4759"/>
              </a:lnSpc>
              <a:buFont typeface="Arial"/>
              <a:buChar char="•"/>
            </a:pPr>
            <a:r>
              <a:rPr lang="en-US" sz="3399">
                <a:solidFill>
                  <a:srgbClr val="FFFFFF"/>
                </a:solidFill>
                <a:latin typeface="Canva Sans"/>
              </a:rPr>
              <a:t>Same network</a:t>
            </a:r>
          </a:p>
          <a:p>
            <a:pPr marL="734059" lvl="1" indent="-367030">
              <a:lnSpc>
                <a:spcPts val="4759"/>
              </a:lnSpc>
              <a:buFont typeface="Arial"/>
              <a:buChar char="•"/>
            </a:pPr>
            <a:r>
              <a:rPr lang="en-US" sz="3399">
                <a:solidFill>
                  <a:srgbClr val="FFFFFF"/>
                </a:solidFill>
                <a:latin typeface="Canva Sans"/>
              </a:rPr>
              <a:t>Elasticsearch, Kibana, Logstash</a:t>
            </a:r>
          </a:p>
          <a:p>
            <a:pPr>
              <a:lnSpc>
                <a:spcPts val="4759"/>
              </a:lnSpc>
            </a:pPr>
            <a:r>
              <a:rPr lang="en-US" sz="3399">
                <a:solidFill>
                  <a:srgbClr val="FFFFFF"/>
                </a:solidFill>
                <a:latin typeface="Canva Sans"/>
              </a:rPr>
              <a:t>The integration of these 3 tools is used for log analysis</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0"/>
            <a:ext cx="18330339" cy="10287000"/>
          </a:xfrm>
          <a:prstGeom prst="rect">
            <a:avLst/>
          </a:prstGeom>
          <a:solidFill>
            <a:srgbClr val="5034C4"/>
          </a:solidFill>
          <a:ln cap="sq">
            <a:noFill/>
            <a:prstDash val="solid"/>
            <a:miter/>
          </a:ln>
        </p:spPr>
      </p:sp>
      <p:grpSp>
        <p:nvGrpSpPr>
          <p:cNvPr id="3" name="Group 3"/>
          <p:cNvGrpSpPr/>
          <p:nvPr/>
        </p:nvGrpSpPr>
        <p:grpSpPr>
          <a:xfrm>
            <a:off x="0" y="0"/>
            <a:ext cx="18288000" cy="3217889"/>
            <a:chOff x="0" y="0"/>
            <a:chExt cx="4816593" cy="847510"/>
          </a:xfrm>
        </p:grpSpPr>
        <p:sp>
          <p:nvSpPr>
            <p:cNvPr id="4" name="Freeform 4"/>
            <p:cNvSpPr/>
            <p:nvPr/>
          </p:nvSpPr>
          <p:spPr>
            <a:xfrm>
              <a:off x="0" y="0"/>
              <a:ext cx="4816592" cy="847510"/>
            </a:xfrm>
            <a:custGeom>
              <a:avLst/>
              <a:gdLst/>
              <a:ahLst/>
              <a:cxnLst/>
              <a:rect l="l" t="t" r="r" b="b"/>
              <a:pathLst>
                <a:path w="4816592" h="847510">
                  <a:moveTo>
                    <a:pt x="0" y="0"/>
                  </a:moveTo>
                  <a:lnTo>
                    <a:pt x="4816592" y="0"/>
                  </a:lnTo>
                  <a:lnTo>
                    <a:pt x="4816592" y="847510"/>
                  </a:lnTo>
                  <a:lnTo>
                    <a:pt x="0" y="847510"/>
                  </a:lnTo>
                  <a:close/>
                </a:path>
              </a:pathLst>
            </a:custGeom>
            <a:solidFill>
              <a:srgbClr val="C9C4DD"/>
            </a:solidFill>
          </p:spPr>
        </p:sp>
        <p:sp>
          <p:nvSpPr>
            <p:cNvPr id="5" name="TextBox 5"/>
            <p:cNvSpPr txBox="1"/>
            <p:nvPr/>
          </p:nvSpPr>
          <p:spPr>
            <a:xfrm>
              <a:off x="0" y="-38100"/>
              <a:ext cx="812800" cy="850900"/>
            </a:xfrm>
            <a:prstGeom prst="rect">
              <a:avLst/>
            </a:prstGeom>
          </p:spPr>
          <p:txBody>
            <a:bodyPr lIns="50800" tIns="50800" rIns="50800" bIns="50800" rtlCol="0" anchor="ctr"/>
            <a:lstStyle/>
            <a:p>
              <a:pPr algn="ctr">
                <a:lnSpc>
                  <a:spcPts val="2100"/>
                </a:lnSpc>
              </a:pPr>
              <a:endParaRPr/>
            </a:p>
          </p:txBody>
        </p:sp>
      </p:grpSp>
      <p:sp>
        <p:nvSpPr>
          <p:cNvPr id="6" name="TextBox 6"/>
          <p:cNvSpPr txBox="1"/>
          <p:nvPr/>
        </p:nvSpPr>
        <p:spPr>
          <a:xfrm>
            <a:off x="723277" y="532619"/>
            <a:ext cx="15117308" cy="2143125"/>
          </a:xfrm>
          <a:prstGeom prst="rect">
            <a:avLst/>
          </a:prstGeom>
        </p:spPr>
        <p:txBody>
          <a:bodyPr lIns="0" tIns="0" rIns="0" bIns="0" rtlCol="0" anchor="t">
            <a:spAutoFit/>
          </a:bodyPr>
          <a:lstStyle/>
          <a:p>
            <a:pPr>
              <a:lnSpc>
                <a:spcPts val="8447"/>
              </a:lnSpc>
            </a:pPr>
            <a:r>
              <a:rPr lang="en-US" sz="7039">
                <a:solidFill>
                  <a:srgbClr val="000000"/>
                </a:solidFill>
                <a:latin typeface="DM Sans Bold"/>
              </a:rPr>
              <a:t>Network manipulation Setup (Additional)</a:t>
            </a:r>
          </a:p>
        </p:txBody>
      </p:sp>
      <p:sp>
        <p:nvSpPr>
          <p:cNvPr id="7" name="TextBox 7"/>
          <p:cNvSpPr txBox="1"/>
          <p:nvPr/>
        </p:nvSpPr>
        <p:spPr>
          <a:xfrm>
            <a:off x="374163" y="5076825"/>
            <a:ext cx="5356187" cy="580390"/>
          </a:xfrm>
          <a:prstGeom prst="rect">
            <a:avLst/>
          </a:prstGeom>
        </p:spPr>
        <p:txBody>
          <a:bodyPr lIns="0" tIns="0" rIns="0" bIns="0" rtlCol="0" anchor="t">
            <a:spAutoFit/>
          </a:bodyPr>
          <a:lstStyle/>
          <a:p>
            <a:pPr algn="ctr">
              <a:lnSpc>
                <a:spcPts val="4759"/>
              </a:lnSpc>
            </a:pPr>
            <a:r>
              <a:rPr lang="en-US" sz="3399">
                <a:solidFill>
                  <a:srgbClr val="0CC0DF"/>
                </a:solidFill>
                <a:latin typeface="Canva Sans Bold"/>
              </a:rPr>
              <a:t>CT1 -- FRONTEND DECOY</a:t>
            </a:r>
          </a:p>
        </p:txBody>
      </p:sp>
      <p:sp>
        <p:nvSpPr>
          <p:cNvPr id="8" name="TextBox 8"/>
          <p:cNvSpPr txBox="1"/>
          <p:nvPr/>
        </p:nvSpPr>
        <p:spPr>
          <a:xfrm>
            <a:off x="6998317" y="3694286"/>
            <a:ext cx="3590627" cy="580390"/>
          </a:xfrm>
          <a:prstGeom prst="rect">
            <a:avLst/>
          </a:prstGeom>
        </p:spPr>
        <p:txBody>
          <a:bodyPr lIns="0" tIns="0" rIns="0" bIns="0" rtlCol="0" anchor="t">
            <a:spAutoFit/>
          </a:bodyPr>
          <a:lstStyle/>
          <a:p>
            <a:pPr algn="ctr">
              <a:lnSpc>
                <a:spcPts val="4759"/>
              </a:lnSpc>
            </a:pPr>
            <a:r>
              <a:rPr lang="en-US" sz="3399">
                <a:solidFill>
                  <a:srgbClr val="FF3131"/>
                </a:solidFill>
                <a:latin typeface="Canva Sans Bold"/>
              </a:rPr>
              <a:t>VM2 -- GATEWAY</a:t>
            </a:r>
          </a:p>
        </p:txBody>
      </p:sp>
      <p:sp>
        <p:nvSpPr>
          <p:cNvPr id="9" name="TextBox 9"/>
          <p:cNvSpPr txBox="1"/>
          <p:nvPr/>
        </p:nvSpPr>
        <p:spPr>
          <a:xfrm>
            <a:off x="12733119" y="5076825"/>
            <a:ext cx="5067598" cy="580390"/>
          </a:xfrm>
          <a:prstGeom prst="rect">
            <a:avLst/>
          </a:prstGeom>
        </p:spPr>
        <p:txBody>
          <a:bodyPr lIns="0" tIns="0" rIns="0" bIns="0" rtlCol="0" anchor="t">
            <a:spAutoFit/>
          </a:bodyPr>
          <a:lstStyle/>
          <a:p>
            <a:pPr algn="ctr">
              <a:lnSpc>
                <a:spcPts val="4759"/>
              </a:lnSpc>
            </a:pPr>
            <a:r>
              <a:rPr lang="en-US" sz="3399">
                <a:solidFill>
                  <a:srgbClr val="0CC0DF"/>
                </a:solidFill>
                <a:latin typeface="Canva Sans Bold"/>
              </a:rPr>
              <a:t>CT2 -- BACKEND DECOY</a:t>
            </a:r>
          </a:p>
        </p:txBody>
      </p:sp>
      <p:sp>
        <p:nvSpPr>
          <p:cNvPr id="10" name="TextBox 10"/>
          <p:cNvSpPr txBox="1"/>
          <p:nvPr/>
        </p:nvSpPr>
        <p:spPr>
          <a:xfrm>
            <a:off x="503249" y="6248198"/>
            <a:ext cx="5799358" cy="2380615"/>
          </a:xfrm>
          <a:prstGeom prst="rect">
            <a:avLst/>
          </a:prstGeom>
        </p:spPr>
        <p:txBody>
          <a:bodyPr lIns="0" tIns="0" rIns="0" bIns="0" rtlCol="0" anchor="t">
            <a:spAutoFit/>
          </a:bodyPr>
          <a:lstStyle/>
          <a:p>
            <a:pPr marL="734059" lvl="1" indent="-367030">
              <a:lnSpc>
                <a:spcPts val="4759"/>
              </a:lnSpc>
              <a:buFont typeface="Arial"/>
              <a:buChar char="•"/>
            </a:pPr>
            <a:r>
              <a:rPr lang="en-US" sz="3399">
                <a:solidFill>
                  <a:srgbClr val="FFFFFF"/>
                </a:solidFill>
                <a:latin typeface="Canva Sans"/>
              </a:rPr>
              <a:t>OS: Ubuntu LCX</a:t>
            </a:r>
          </a:p>
          <a:p>
            <a:pPr marL="734059" lvl="1" indent="-367030">
              <a:lnSpc>
                <a:spcPts val="4759"/>
              </a:lnSpc>
              <a:buFont typeface="Arial"/>
              <a:buChar char="•"/>
            </a:pPr>
            <a:r>
              <a:rPr lang="en-US" sz="3399">
                <a:solidFill>
                  <a:srgbClr val="FFFFFF"/>
                </a:solidFill>
                <a:latin typeface="Canva Sans"/>
              </a:rPr>
              <a:t>Same network</a:t>
            </a:r>
          </a:p>
          <a:p>
            <a:pPr>
              <a:lnSpc>
                <a:spcPts val="4759"/>
              </a:lnSpc>
            </a:pPr>
            <a:r>
              <a:rPr lang="en-US" sz="3399">
                <a:solidFill>
                  <a:srgbClr val="FFFFFF"/>
                </a:solidFill>
                <a:latin typeface="Canva Sans"/>
              </a:rPr>
              <a:t>Serves as a fake frontend and it is tunneled via SSH</a:t>
            </a:r>
          </a:p>
        </p:txBody>
      </p:sp>
      <p:sp>
        <p:nvSpPr>
          <p:cNvPr id="11" name="TextBox 11"/>
          <p:cNvSpPr txBox="1"/>
          <p:nvPr/>
        </p:nvSpPr>
        <p:spPr>
          <a:xfrm>
            <a:off x="6552042" y="4491153"/>
            <a:ext cx="4690995" cy="3580765"/>
          </a:xfrm>
          <a:prstGeom prst="rect">
            <a:avLst/>
          </a:prstGeom>
        </p:spPr>
        <p:txBody>
          <a:bodyPr lIns="0" tIns="0" rIns="0" bIns="0" rtlCol="0" anchor="t">
            <a:spAutoFit/>
          </a:bodyPr>
          <a:lstStyle/>
          <a:p>
            <a:pPr marL="734059" lvl="1" indent="-367030">
              <a:lnSpc>
                <a:spcPts val="4759"/>
              </a:lnSpc>
              <a:buFont typeface="Arial"/>
              <a:buChar char="•"/>
            </a:pPr>
            <a:r>
              <a:rPr lang="en-US" sz="3399">
                <a:solidFill>
                  <a:srgbClr val="FFFFFF"/>
                </a:solidFill>
                <a:latin typeface="Canva Sans"/>
              </a:rPr>
              <a:t>OS: Ubuntu Server</a:t>
            </a:r>
          </a:p>
          <a:p>
            <a:pPr marL="734059" lvl="1" indent="-367030">
              <a:lnSpc>
                <a:spcPts val="4759"/>
              </a:lnSpc>
              <a:buFont typeface="Arial"/>
              <a:buChar char="•"/>
            </a:pPr>
            <a:r>
              <a:rPr lang="en-US" sz="3399">
                <a:solidFill>
                  <a:srgbClr val="FFFFFF"/>
                </a:solidFill>
                <a:latin typeface="Canva Sans"/>
              </a:rPr>
              <a:t>Same network</a:t>
            </a:r>
          </a:p>
          <a:p>
            <a:pPr marL="734059" lvl="1" indent="-367030">
              <a:lnSpc>
                <a:spcPts val="4759"/>
              </a:lnSpc>
              <a:buFont typeface="Arial"/>
              <a:buChar char="•"/>
            </a:pPr>
            <a:r>
              <a:rPr lang="en-US" sz="3399">
                <a:solidFill>
                  <a:srgbClr val="FFFFFF"/>
                </a:solidFill>
                <a:latin typeface="Canva Sans"/>
              </a:rPr>
              <a:t>Uses HonSSH to tunnel between decoy and the honeypot </a:t>
            </a:r>
          </a:p>
        </p:txBody>
      </p:sp>
      <p:sp>
        <p:nvSpPr>
          <p:cNvPr id="12" name="TextBox 12"/>
          <p:cNvSpPr txBox="1"/>
          <p:nvPr/>
        </p:nvSpPr>
        <p:spPr>
          <a:xfrm>
            <a:off x="12733119" y="5734483"/>
            <a:ext cx="5311635" cy="3580765"/>
          </a:xfrm>
          <a:prstGeom prst="rect">
            <a:avLst/>
          </a:prstGeom>
        </p:spPr>
        <p:txBody>
          <a:bodyPr lIns="0" tIns="0" rIns="0" bIns="0" rtlCol="0" anchor="t">
            <a:spAutoFit/>
          </a:bodyPr>
          <a:lstStyle/>
          <a:p>
            <a:pPr marL="734059" lvl="1" indent="-367030">
              <a:lnSpc>
                <a:spcPts val="4759"/>
              </a:lnSpc>
              <a:buFont typeface="Arial"/>
              <a:buChar char="•"/>
            </a:pPr>
            <a:r>
              <a:rPr lang="en-US" sz="3399">
                <a:solidFill>
                  <a:srgbClr val="FFFFFF"/>
                </a:solidFill>
                <a:latin typeface="Canva Sans"/>
              </a:rPr>
              <a:t>OS: Ubuntu LCX</a:t>
            </a:r>
          </a:p>
          <a:p>
            <a:pPr marL="734059" lvl="1" indent="-367030">
              <a:lnSpc>
                <a:spcPts val="4759"/>
              </a:lnSpc>
              <a:buFont typeface="Arial"/>
              <a:buChar char="•"/>
            </a:pPr>
            <a:r>
              <a:rPr lang="en-US" sz="3399">
                <a:solidFill>
                  <a:srgbClr val="FFFFFF"/>
                </a:solidFill>
                <a:latin typeface="Canva Sans"/>
              </a:rPr>
              <a:t>MySQL, Apache Etc</a:t>
            </a:r>
          </a:p>
          <a:p>
            <a:pPr marL="734059" lvl="1" indent="-367030">
              <a:lnSpc>
                <a:spcPts val="4759"/>
              </a:lnSpc>
              <a:buFont typeface="Arial"/>
              <a:buChar char="•"/>
            </a:pPr>
            <a:r>
              <a:rPr lang="en-US" sz="3399">
                <a:solidFill>
                  <a:srgbClr val="FFFFFF"/>
                </a:solidFill>
                <a:latin typeface="Canva Sans"/>
              </a:rPr>
              <a:t>Same network</a:t>
            </a:r>
          </a:p>
          <a:p>
            <a:pPr>
              <a:lnSpc>
                <a:spcPts val="4759"/>
              </a:lnSpc>
            </a:pPr>
            <a:r>
              <a:rPr lang="en-US" sz="3399">
                <a:solidFill>
                  <a:srgbClr val="FFFFFF"/>
                </a:solidFill>
                <a:latin typeface="Canva Sans"/>
              </a:rPr>
              <a:t>Serves as a decoy back end and also tunnels data via SSH</a:t>
            </a:r>
          </a:p>
        </p:txBody>
      </p:sp>
      <p:sp>
        <p:nvSpPr>
          <p:cNvPr id="13" name="AutoShape 13"/>
          <p:cNvSpPr/>
          <p:nvPr/>
        </p:nvSpPr>
        <p:spPr>
          <a:xfrm flipV="1">
            <a:off x="3052257" y="4017818"/>
            <a:ext cx="3946060" cy="1125682"/>
          </a:xfrm>
          <a:prstGeom prst="line">
            <a:avLst/>
          </a:prstGeom>
          <a:ln w="38100" cap="flat">
            <a:solidFill>
              <a:srgbClr val="181712"/>
            </a:solidFill>
            <a:prstDash val="solid"/>
            <a:headEnd type="arrow" w="med" len="sm"/>
            <a:tailEnd type="arrow" w="med" len="sm"/>
          </a:ln>
        </p:spPr>
      </p:sp>
      <p:sp>
        <p:nvSpPr>
          <p:cNvPr id="14" name="AutoShape 14"/>
          <p:cNvSpPr/>
          <p:nvPr/>
        </p:nvSpPr>
        <p:spPr>
          <a:xfrm>
            <a:off x="10588944" y="4017818"/>
            <a:ext cx="4677973" cy="1125682"/>
          </a:xfrm>
          <a:prstGeom prst="line">
            <a:avLst/>
          </a:prstGeom>
          <a:ln w="38100" cap="flat">
            <a:solidFill>
              <a:srgbClr val="1B1617"/>
            </a:solidFill>
            <a:prstDash val="solid"/>
            <a:headEnd type="arrow" w="med" len="sm"/>
            <a:tailEnd type="arrow" w="med" len="sm"/>
          </a:ln>
        </p:spPr>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5034C4"/>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2300824"/>
            <a:chOff x="0" y="0"/>
            <a:chExt cx="4816593" cy="605978"/>
          </a:xfrm>
        </p:grpSpPr>
        <p:sp>
          <p:nvSpPr>
            <p:cNvPr id="3" name="Freeform 3"/>
            <p:cNvSpPr/>
            <p:nvPr/>
          </p:nvSpPr>
          <p:spPr>
            <a:xfrm>
              <a:off x="0" y="0"/>
              <a:ext cx="4816592" cy="605978"/>
            </a:xfrm>
            <a:custGeom>
              <a:avLst/>
              <a:gdLst/>
              <a:ahLst/>
              <a:cxnLst/>
              <a:rect l="l" t="t" r="r" b="b"/>
              <a:pathLst>
                <a:path w="4816592" h="605978">
                  <a:moveTo>
                    <a:pt x="0" y="0"/>
                  </a:moveTo>
                  <a:lnTo>
                    <a:pt x="4816592" y="0"/>
                  </a:lnTo>
                  <a:lnTo>
                    <a:pt x="4816592" y="605978"/>
                  </a:lnTo>
                  <a:lnTo>
                    <a:pt x="0" y="605978"/>
                  </a:lnTo>
                  <a:close/>
                </a:path>
              </a:pathLst>
            </a:custGeom>
            <a:solidFill>
              <a:srgbClr val="C9C4DD"/>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100"/>
                </a:lnSpc>
              </a:pPr>
              <a:endParaRPr/>
            </a:p>
          </p:txBody>
        </p:sp>
      </p:grpSp>
      <p:sp>
        <p:nvSpPr>
          <p:cNvPr id="5" name="Freeform 5"/>
          <p:cNvSpPr/>
          <p:nvPr/>
        </p:nvSpPr>
        <p:spPr>
          <a:xfrm>
            <a:off x="0" y="235349"/>
            <a:ext cx="18288000" cy="9816301"/>
          </a:xfrm>
          <a:custGeom>
            <a:avLst/>
            <a:gdLst/>
            <a:ahLst/>
            <a:cxnLst/>
            <a:rect l="l" t="t" r="r" b="b"/>
            <a:pathLst>
              <a:path w="18288000" h="9816301">
                <a:moveTo>
                  <a:pt x="0" y="0"/>
                </a:moveTo>
                <a:lnTo>
                  <a:pt x="18288000" y="0"/>
                </a:lnTo>
                <a:lnTo>
                  <a:pt x="18288000" y="9816302"/>
                </a:lnTo>
                <a:lnTo>
                  <a:pt x="0" y="9816302"/>
                </a:lnTo>
                <a:lnTo>
                  <a:pt x="0" y="0"/>
                </a:lnTo>
                <a:close/>
              </a:path>
            </a:pathLst>
          </a:custGeom>
          <a:blipFill>
            <a:blip r:embed="rId2"/>
            <a:stretch>
              <a:fillRect t="-4795"/>
            </a:stretch>
          </a:blipFill>
        </p:spPr>
      </p:sp>
      <p:sp>
        <p:nvSpPr>
          <p:cNvPr id="6" name="Freeform 6"/>
          <p:cNvSpPr/>
          <p:nvPr/>
        </p:nvSpPr>
        <p:spPr>
          <a:xfrm>
            <a:off x="8993689" y="2179597"/>
            <a:ext cx="1997804" cy="911441"/>
          </a:xfrm>
          <a:custGeom>
            <a:avLst/>
            <a:gdLst/>
            <a:ahLst/>
            <a:cxnLst/>
            <a:rect l="l" t="t" r="r" b="b"/>
            <a:pathLst>
              <a:path w="1997804" h="911441">
                <a:moveTo>
                  <a:pt x="0" y="0"/>
                </a:moveTo>
                <a:lnTo>
                  <a:pt x="1997804" y="0"/>
                </a:lnTo>
                <a:lnTo>
                  <a:pt x="1997804" y="911440"/>
                </a:lnTo>
                <a:lnTo>
                  <a:pt x="0" y="911440"/>
                </a:lnTo>
                <a:lnTo>
                  <a:pt x="0" y="0"/>
                </a:lnTo>
                <a:close/>
              </a:path>
            </a:pathLst>
          </a:custGeom>
          <a:blipFill>
            <a:blip r:embed="rId3">
              <a:extLst>
                <a:ext uri="{96DAC541-7B7A-43D3-8B79-37D633B846F1}">
                  <asvg:svgBlip xmlns:asvg="http://schemas.microsoft.com/office/drawing/2016/SVG/main" r:embed="rId4"/>
                </a:ext>
              </a:extLst>
            </a:blip>
            <a:stretch>
              <a:fillRect/>
            </a:stretch>
          </a:blipFill>
          <a:ln w="85725" cap="sq">
            <a:solidFill>
              <a:srgbClr val="FF3131"/>
            </a:solidFill>
            <a:prstDash val="solid"/>
            <a:miter/>
          </a:ln>
        </p:spPr>
      </p:sp>
      <p:sp>
        <p:nvSpPr>
          <p:cNvPr id="7" name="Freeform 7"/>
          <p:cNvSpPr/>
          <p:nvPr/>
        </p:nvSpPr>
        <p:spPr>
          <a:xfrm>
            <a:off x="3240589" y="4444815"/>
            <a:ext cx="1997804" cy="911441"/>
          </a:xfrm>
          <a:custGeom>
            <a:avLst/>
            <a:gdLst/>
            <a:ahLst/>
            <a:cxnLst/>
            <a:rect l="l" t="t" r="r" b="b"/>
            <a:pathLst>
              <a:path w="1997804" h="911441">
                <a:moveTo>
                  <a:pt x="0" y="0"/>
                </a:moveTo>
                <a:lnTo>
                  <a:pt x="1997804" y="0"/>
                </a:lnTo>
                <a:lnTo>
                  <a:pt x="1997804" y="911440"/>
                </a:lnTo>
                <a:lnTo>
                  <a:pt x="0" y="911440"/>
                </a:lnTo>
                <a:lnTo>
                  <a:pt x="0" y="0"/>
                </a:lnTo>
                <a:close/>
              </a:path>
            </a:pathLst>
          </a:custGeom>
          <a:blipFill>
            <a:blip r:embed="rId3">
              <a:extLst>
                <a:ext uri="{96DAC541-7B7A-43D3-8B79-37D633B846F1}">
                  <asvg:svgBlip xmlns:asvg="http://schemas.microsoft.com/office/drawing/2016/SVG/main" r:embed="rId4"/>
                </a:ext>
              </a:extLst>
            </a:blip>
            <a:stretch>
              <a:fillRect/>
            </a:stretch>
          </a:blipFill>
          <a:ln w="85725" cap="sq">
            <a:solidFill>
              <a:srgbClr val="FF3131"/>
            </a:solidFill>
            <a:prstDash val="solid"/>
            <a:miter/>
          </a:ln>
        </p:spPr>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5034C4"/>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2300824"/>
            <a:chOff x="0" y="0"/>
            <a:chExt cx="4816593" cy="605978"/>
          </a:xfrm>
        </p:grpSpPr>
        <p:sp>
          <p:nvSpPr>
            <p:cNvPr id="3" name="Freeform 3"/>
            <p:cNvSpPr/>
            <p:nvPr/>
          </p:nvSpPr>
          <p:spPr>
            <a:xfrm>
              <a:off x="0" y="0"/>
              <a:ext cx="4816592" cy="605978"/>
            </a:xfrm>
            <a:custGeom>
              <a:avLst/>
              <a:gdLst/>
              <a:ahLst/>
              <a:cxnLst/>
              <a:rect l="l" t="t" r="r" b="b"/>
              <a:pathLst>
                <a:path w="4816592" h="605978">
                  <a:moveTo>
                    <a:pt x="0" y="0"/>
                  </a:moveTo>
                  <a:lnTo>
                    <a:pt x="4816592" y="0"/>
                  </a:lnTo>
                  <a:lnTo>
                    <a:pt x="4816592" y="605978"/>
                  </a:lnTo>
                  <a:lnTo>
                    <a:pt x="0" y="605978"/>
                  </a:lnTo>
                  <a:close/>
                </a:path>
              </a:pathLst>
            </a:custGeom>
            <a:solidFill>
              <a:srgbClr val="C9C4DD"/>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100"/>
                </a:lnSpc>
              </a:pPr>
              <a:endParaRPr/>
            </a:p>
          </p:txBody>
        </p:sp>
      </p:grpSp>
      <p:sp>
        <p:nvSpPr>
          <p:cNvPr id="5" name="Freeform 5"/>
          <p:cNvSpPr/>
          <p:nvPr/>
        </p:nvSpPr>
        <p:spPr>
          <a:xfrm>
            <a:off x="0" y="220908"/>
            <a:ext cx="18288000" cy="9845183"/>
          </a:xfrm>
          <a:custGeom>
            <a:avLst/>
            <a:gdLst/>
            <a:ahLst/>
            <a:cxnLst/>
            <a:rect l="l" t="t" r="r" b="b"/>
            <a:pathLst>
              <a:path w="18288000" h="9845183">
                <a:moveTo>
                  <a:pt x="0" y="0"/>
                </a:moveTo>
                <a:lnTo>
                  <a:pt x="18288000" y="0"/>
                </a:lnTo>
                <a:lnTo>
                  <a:pt x="18288000" y="9845184"/>
                </a:lnTo>
                <a:lnTo>
                  <a:pt x="0" y="9845184"/>
                </a:lnTo>
                <a:lnTo>
                  <a:pt x="0" y="0"/>
                </a:lnTo>
                <a:close/>
              </a:path>
            </a:pathLst>
          </a:custGeom>
          <a:blipFill>
            <a:blip r:embed="rId2"/>
            <a:stretch>
              <a:fillRect/>
            </a:stretch>
          </a:blipFill>
        </p:spPr>
      </p:sp>
      <p:sp>
        <p:nvSpPr>
          <p:cNvPr id="6" name="Freeform 6"/>
          <p:cNvSpPr/>
          <p:nvPr/>
        </p:nvSpPr>
        <p:spPr>
          <a:xfrm rot="-5400000">
            <a:off x="-531780" y="1705454"/>
            <a:ext cx="3335084" cy="1521536"/>
          </a:xfrm>
          <a:custGeom>
            <a:avLst/>
            <a:gdLst/>
            <a:ahLst/>
            <a:cxnLst/>
            <a:rect l="l" t="t" r="r" b="b"/>
            <a:pathLst>
              <a:path w="3335084" h="1521536">
                <a:moveTo>
                  <a:pt x="0" y="0"/>
                </a:moveTo>
                <a:lnTo>
                  <a:pt x="3335084" y="0"/>
                </a:lnTo>
                <a:lnTo>
                  <a:pt x="3335084" y="1521537"/>
                </a:lnTo>
                <a:lnTo>
                  <a:pt x="0" y="1521537"/>
                </a:lnTo>
                <a:lnTo>
                  <a:pt x="0" y="0"/>
                </a:lnTo>
                <a:close/>
              </a:path>
            </a:pathLst>
          </a:custGeom>
          <a:blipFill>
            <a:blip r:embed="rId3">
              <a:extLst>
                <a:ext uri="{96DAC541-7B7A-43D3-8B79-37D633B846F1}">
                  <asvg:svgBlip xmlns:asvg="http://schemas.microsoft.com/office/drawing/2016/SVG/main" r:embed="rId4"/>
                </a:ext>
              </a:extLst>
            </a:blip>
            <a:stretch>
              <a:fillRect/>
            </a:stretch>
          </a:blipFill>
          <a:ln w="85725" cap="sq">
            <a:solidFill>
              <a:srgbClr val="FF3131"/>
            </a:solidFill>
            <a:prstDash val="solid"/>
            <a:miter/>
          </a:ln>
        </p:spPr>
      </p:sp>
      <p:sp>
        <p:nvSpPr>
          <p:cNvPr id="7" name="Freeform 7"/>
          <p:cNvSpPr/>
          <p:nvPr/>
        </p:nvSpPr>
        <p:spPr>
          <a:xfrm>
            <a:off x="8988136" y="5022273"/>
            <a:ext cx="1725050" cy="787004"/>
          </a:xfrm>
          <a:custGeom>
            <a:avLst/>
            <a:gdLst/>
            <a:ahLst/>
            <a:cxnLst/>
            <a:rect l="l" t="t" r="r" b="b"/>
            <a:pathLst>
              <a:path w="1725050" h="787004">
                <a:moveTo>
                  <a:pt x="0" y="0"/>
                </a:moveTo>
                <a:lnTo>
                  <a:pt x="1725050" y="0"/>
                </a:lnTo>
                <a:lnTo>
                  <a:pt x="1725050" y="787004"/>
                </a:lnTo>
                <a:lnTo>
                  <a:pt x="0" y="787004"/>
                </a:lnTo>
                <a:lnTo>
                  <a:pt x="0" y="0"/>
                </a:lnTo>
                <a:close/>
              </a:path>
            </a:pathLst>
          </a:custGeom>
          <a:blipFill>
            <a:blip r:embed="rId3">
              <a:extLst>
                <a:ext uri="{96DAC541-7B7A-43D3-8B79-37D633B846F1}">
                  <asvg:svgBlip xmlns:asvg="http://schemas.microsoft.com/office/drawing/2016/SVG/main" r:embed="rId4"/>
                </a:ext>
              </a:extLst>
            </a:blip>
            <a:stretch>
              <a:fillRect/>
            </a:stretch>
          </a:blipFill>
          <a:ln w="47625" cap="sq">
            <a:solidFill>
              <a:srgbClr val="FF3131"/>
            </a:solidFill>
            <a:prstDash val="solid"/>
            <a:miter/>
          </a:ln>
        </p:spPr>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5034C4"/>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2850723"/>
            <a:chOff x="0" y="0"/>
            <a:chExt cx="4816593" cy="750808"/>
          </a:xfrm>
        </p:grpSpPr>
        <p:sp>
          <p:nvSpPr>
            <p:cNvPr id="3" name="Freeform 3"/>
            <p:cNvSpPr/>
            <p:nvPr/>
          </p:nvSpPr>
          <p:spPr>
            <a:xfrm>
              <a:off x="0" y="0"/>
              <a:ext cx="4816592" cy="750808"/>
            </a:xfrm>
            <a:custGeom>
              <a:avLst/>
              <a:gdLst/>
              <a:ahLst/>
              <a:cxnLst/>
              <a:rect l="l" t="t" r="r" b="b"/>
              <a:pathLst>
                <a:path w="4816592" h="750808">
                  <a:moveTo>
                    <a:pt x="0" y="0"/>
                  </a:moveTo>
                  <a:lnTo>
                    <a:pt x="4816592" y="0"/>
                  </a:lnTo>
                  <a:lnTo>
                    <a:pt x="4816592" y="750808"/>
                  </a:lnTo>
                  <a:lnTo>
                    <a:pt x="0" y="750808"/>
                  </a:lnTo>
                  <a:close/>
                </a:path>
              </a:pathLst>
            </a:custGeom>
            <a:solidFill>
              <a:srgbClr val="C9C4DD"/>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100"/>
                </a:lnSpc>
              </a:pPr>
              <a:endParaRPr/>
            </a:p>
          </p:txBody>
        </p:sp>
      </p:grpSp>
      <p:sp>
        <p:nvSpPr>
          <p:cNvPr id="5" name="Freeform 5"/>
          <p:cNvSpPr/>
          <p:nvPr/>
        </p:nvSpPr>
        <p:spPr>
          <a:xfrm>
            <a:off x="8057486" y="3555681"/>
            <a:ext cx="9758916" cy="5550219"/>
          </a:xfrm>
          <a:custGeom>
            <a:avLst/>
            <a:gdLst/>
            <a:ahLst/>
            <a:cxnLst/>
            <a:rect l="l" t="t" r="r" b="b"/>
            <a:pathLst>
              <a:path w="9440785" h="4720393">
                <a:moveTo>
                  <a:pt x="0" y="0"/>
                </a:moveTo>
                <a:lnTo>
                  <a:pt x="9440786" y="0"/>
                </a:lnTo>
                <a:lnTo>
                  <a:pt x="9440786" y="4720393"/>
                </a:lnTo>
                <a:lnTo>
                  <a:pt x="0" y="4720393"/>
                </a:lnTo>
                <a:lnTo>
                  <a:pt x="0" y="0"/>
                </a:lnTo>
                <a:close/>
              </a:path>
            </a:pathLst>
          </a:custGeom>
          <a:blipFill>
            <a:blip r:embed="rId2"/>
            <a:stretch>
              <a:fillRect/>
            </a:stretch>
          </a:blipFill>
        </p:spPr>
      </p:sp>
      <p:sp>
        <p:nvSpPr>
          <p:cNvPr id="6" name="TextBox 6"/>
          <p:cNvSpPr txBox="1"/>
          <p:nvPr/>
        </p:nvSpPr>
        <p:spPr>
          <a:xfrm>
            <a:off x="1207781" y="752407"/>
            <a:ext cx="13610860" cy="1203033"/>
          </a:xfrm>
          <a:prstGeom prst="rect">
            <a:avLst/>
          </a:prstGeom>
        </p:spPr>
        <p:txBody>
          <a:bodyPr lIns="0" tIns="0" rIns="0" bIns="0" rtlCol="0" anchor="t">
            <a:spAutoFit/>
          </a:bodyPr>
          <a:lstStyle/>
          <a:p>
            <a:pPr>
              <a:lnSpc>
                <a:spcPts val="9816"/>
              </a:lnSpc>
            </a:pPr>
            <a:r>
              <a:rPr lang="en-US" sz="7011">
                <a:solidFill>
                  <a:srgbClr val="000000"/>
                </a:solidFill>
                <a:latin typeface="DM Sans Bold"/>
              </a:rPr>
              <a:t>HonSSH installation</a:t>
            </a:r>
          </a:p>
        </p:txBody>
      </p:sp>
      <p:sp>
        <p:nvSpPr>
          <p:cNvPr id="7" name="TextBox 7"/>
          <p:cNvSpPr txBox="1"/>
          <p:nvPr/>
        </p:nvSpPr>
        <p:spPr>
          <a:xfrm>
            <a:off x="471598" y="4668724"/>
            <a:ext cx="7454421" cy="580390"/>
          </a:xfrm>
          <a:prstGeom prst="rect">
            <a:avLst/>
          </a:prstGeom>
        </p:spPr>
        <p:txBody>
          <a:bodyPr wrap="square" lIns="0" tIns="0" rIns="0" bIns="0" rtlCol="0" anchor="t">
            <a:spAutoFit/>
          </a:bodyPr>
          <a:lstStyle/>
          <a:p>
            <a:pPr>
              <a:lnSpc>
                <a:spcPts val="4759"/>
              </a:lnSpc>
            </a:pPr>
            <a:r>
              <a:rPr lang="en-US" sz="3399" dirty="0">
                <a:solidFill>
                  <a:srgbClr val="FFFFFF"/>
                </a:solidFill>
                <a:latin typeface="Canva Sans"/>
              </a:rPr>
              <a:t>https://github.com/tnich/honssh</a:t>
            </a:r>
          </a:p>
        </p:txBody>
      </p:sp>
      <p:sp>
        <p:nvSpPr>
          <p:cNvPr id="8" name="TextBox 8"/>
          <p:cNvSpPr txBox="1"/>
          <p:nvPr/>
        </p:nvSpPr>
        <p:spPr>
          <a:xfrm>
            <a:off x="471597" y="3587216"/>
            <a:ext cx="7454422" cy="580390"/>
          </a:xfrm>
          <a:prstGeom prst="rect">
            <a:avLst/>
          </a:prstGeom>
        </p:spPr>
        <p:txBody>
          <a:bodyPr wrap="square" lIns="0" tIns="0" rIns="0" bIns="0" rtlCol="0" anchor="t">
            <a:spAutoFit/>
          </a:bodyPr>
          <a:lstStyle/>
          <a:p>
            <a:pPr>
              <a:lnSpc>
                <a:spcPts val="4759"/>
              </a:lnSpc>
            </a:pPr>
            <a:r>
              <a:rPr lang="en-US" sz="3399" dirty="0">
                <a:solidFill>
                  <a:srgbClr val="FFFFFF"/>
                </a:solidFill>
                <a:latin typeface="Canva Sans"/>
              </a:rPr>
              <a:t>Git Clone into the following Repo</a:t>
            </a:r>
          </a:p>
        </p:txBody>
      </p:sp>
      <p:sp>
        <p:nvSpPr>
          <p:cNvPr id="9" name="TextBox 9"/>
          <p:cNvSpPr txBox="1"/>
          <p:nvPr/>
        </p:nvSpPr>
        <p:spPr>
          <a:xfrm>
            <a:off x="471598" y="7683221"/>
            <a:ext cx="7498697" cy="1180465"/>
          </a:xfrm>
          <a:prstGeom prst="rect">
            <a:avLst/>
          </a:prstGeom>
        </p:spPr>
        <p:txBody>
          <a:bodyPr wrap="square" lIns="0" tIns="0" rIns="0" bIns="0" rtlCol="0" anchor="t">
            <a:spAutoFit/>
          </a:bodyPr>
          <a:lstStyle/>
          <a:p>
            <a:pPr>
              <a:lnSpc>
                <a:spcPts val="4759"/>
              </a:lnSpc>
            </a:pPr>
            <a:r>
              <a:rPr lang="en-US" sz="3399" dirty="0">
                <a:solidFill>
                  <a:srgbClr val="FFFFFF"/>
                </a:solidFill>
                <a:latin typeface="Canva Sans"/>
              </a:rPr>
              <a:t>Edit the “</a:t>
            </a:r>
            <a:r>
              <a:rPr lang="en-US" sz="3399" dirty="0" err="1">
                <a:solidFill>
                  <a:srgbClr val="FFFFFF"/>
                </a:solidFill>
                <a:latin typeface="Canva Sans"/>
              </a:rPr>
              <a:t>honssh.cfg.default</a:t>
            </a:r>
            <a:r>
              <a:rPr lang="en-US" sz="3399" dirty="0">
                <a:solidFill>
                  <a:srgbClr val="FFFFFF"/>
                </a:solidFill>
                <a:latin typeface="Canva Sans"/>
              </a:rPr>
              <a:t>” file in the </a:t>
            </a:r>
            <a:r>
              <a:rPr lang="en-US" sz="3399" dirty="0" err="1">
                <a:solidFill>
                  <a:srgbClr val="FFFFFF"/>
                </a:solidFill>
                <a:latin typeface="Canva Sans"/>
              </a:rPr>
              <a:t>direcory</a:t>
            </a:r>
            <a:r>
              <a:rPr lang="en-US" sz="3399" dirty="0">
                <a:solidFill>
                  <a:srgbClr val="FFFFFF"/>
                </a:solidFill>
                <a:latin typeface="Canva Sans"/>
              </a:rPr>
              <a:t> with suitable values</a:t>
            </a:r>
          </a:p>
        </p:txBody>
      </p:sp>
      <p:sp>
        <p:nvSpPr>
          <p:cNvPr id="10" name="TextBox 10"/>
          <p:cNvSpPr txBox="1"/>
          <p:nvPr/>
        </p:nvSpPr>
        <p:spPr>
          <a:xfrm>
            <a:off x="471598" y="6831739"/>
            <a:ext cx="6451611" cy="580390"/>
          </a:xfrm>
          <a:prstGeom prst="rect">
            <a:avLst/>
          </a:prstGeom>
        </p:spPr>
        <p:txBody>
          <a:bodyPr wrap="square" lIns="0" tIns="0" rIns="0" bIns="0" rtlCol="0" anchor="t">
            <a:spAutoFit/>
          </a:bodyPr>
          <a:lstStyle/>
          <a:p>
            <a:pPr>
              <a:lnSpc>
                <a:spcPts val="4759"/>
              </a:lnSpc>
            </a:pPr>
            <a:r>
              <a:rPr lang="en-US" sz="3399" dirty="0">
                <a:solidFill>
                  <a:srgbClr val="FFFFFF"/>
                </a:solidFill>
                <a:latin typeface="Canva Sans"/>
              </a:rPr>
              <a:t>cd into the Directory</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5034C4"/>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3633554"/>
            <a:chOff x="0" y="0"/>
            <a:chExt cx="4816593" cy="956986"/>
          </a:xfrm>
        </p:grpSpPr>
        <p:sp>
          <p:nvSpPr>
            <p:cNvPr id="3" name="Freeform 3"/>
            <p:cNvSpPr/>
            <p:nvPr/>
          </p:nvSpPr>
          <p:spPr>
            <a:xfrm>
              <a:off x="0" y="0"/>
              <a:ext cx="4816592" cy="956985"/>
            </a:xfrm>
            <a:custGeom>
              <a:avLst/>
              <a:gdLst/>
              <a:ahLst/>
              <a:cxnLst/>
              <a:rect l="l" t="t" r="r" b="b"/>
              <a:pathLst>
                <a:path w="4816592" h="956985">
                  <a:moveTo>
                    <a:pt x="0" y="0"/>
                  </a:moveTo>
                  <a:lnTo>
                    <a:pt x="4816592" y="0"/>
                  </a:lnTo>
                  <a:lnTo>
                    <a:pt x="4816592" y="956985"/>
                  </a:lnTo>
                  <a:lnTo>
                    <a:pt x="0" y="956985"/>
                  </a:lnTo>
                  <a:close/>
                </a:path>
              </a:pathLst>
            </a:custGeom>
            <a:solidFill>
              <a:srgbClr val="C9C4DD"/>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100"/>
                </a:lnSpc>
              </a:pPr>
              <a:endParaRPr/>
            </a:p>
          </p:txBody>
        </p:sp>
      </p:grpSp>
      <p:sp>
        <p:nvSpPr>
          <p:cNvPr id="5" name="Freeform 5"/>
          <p:cNvSpPr/>
          <p:nvPr/>
        </p:nvSpPr>
        <p:spPr>
          <a:xfrm>
            <a:off x="1523034" y="0"/>
            <a:ext cx="13892520" cy="10287000"/>
          </a:xfrm>
          <a:custGeom>
            <a:avLst/>
            <a:gdLst/>
            <a:ahLst/>
            <a:cxnLst/>
            <a:rect l="l" t="t" r="r" b="b"/>
            <a:pathLst>
              <a:path w="13892520" h="10287000">
                <a:moveTo>
                  <a:pt x="0" y="0"/>
                </a:moveTo>
                <a:lnTo>
                  <a:pt x="13892521" y="0"/>
                </a:lnTo>
                <a:lnTo>
                  <a:pt x="13892521" y="10287000"/>
                </a:lnTo>
                <a:lnTo>
                  <a:pt x="0" y="10287000"/>
                </a:lnTo>
                <a:lnTo>
                  <a:pt x="0" y="0"/>
                </a:lnTo>
                <a:close/>
              </a:path>
            </a:pathLst>
          </a:custGeom>
          <a:blipFill>
            <a:blip r:embed="rId2"/>
            <a:stretch>
              <a:fillRect/>
            </a:stretch>
          </a:blipFill>
        </p:spPr>
      </p:sp>
      <p:sp>
        <p:nvSpPr>
          <p:cNvPr id="6" name="Freeform 6"/>
          <p:cNvSpPr/>
          <p:nvPr/>
        </p:nvSpPr>
        <p:spPr>
          <a:xfrm>
            <a:off x="5435232" y="4430506"/>
            <a:ext cx="2559067" cy="1167500"/>
          </a:xfrm>
          <a:custGeom>
            <a:avLst/>
            <a:gdLst/>
            <a:ahLst/>
            <a:cxnLst/>
            <a:rect l="l" t="t" r="r" b="b"/>
            <a:pathLst>
              <a:path w="2559067" h="1167500">
                <a:moveTo>
                  <a:pt x="0" y="0"/>
                </a:moveTo>
                <a:lnTo>
                  <a:pt x="2559067" y="0"/>
                </a:lnTo>
                <a:lnTo>
                  <a:pt x="2559067" y="1167501"/>
                </a:lnTo>
                <a:lnTo>
                  <a:pt x="0" y="1167501"/>
                </a:lnTo>
                <a:lnTo>
                  <a:pt x="0" y="0"/>
                </a:lnTo>
                <a:close/>
              </a:path>
            </a:pathLst>
          </a:custGeom>
          <a:blipFill>
            <a:blip r:embed="rId3">
              <a:extLst>
                <a:ext uri="{96DAC541-7B7A-43D3-8B79-37D633B846F1}">
                  <asvg:svgBlip xmlns:asvg="http://schemas.microsoft.com/office/drawing/2016/SVG/main" r:embed="rId4"/>
                </a:ext>
              </a:extLst>
            </a:blip>
            <a:stretch>
              <a:fillRect/>
            </a:stretch>
          </a:blipFill>
          <a:ln w="38100" cap="sq">
            <a:solidFill>
              <a:srgbClr val="FF3131"/>
            </a:solidFill>
            <a:prstDash val="sysDot"/>
            <a:miter/>
          </a:ln>
        </p:spPr>
      </p:sp>
      <p:sp>
        <p:nvSpPr>
          <p:cNvPr id="7" name="Freeform 7"/>
          <p:cNvSpPr/>
          <p:nvPr/>
        </p:nvSpPr>
        <p:spPr>
          <a:xfrm>
            <a:off x="8126312" y="4484217"/>
            <a:ext cx="2167391" cy="806625"/>
          </a:xfrm>
          <a:custGeom>
            <a:avLst/>
            <a:gdLst/>
            <a:ahLst/>
            <a:cxnLst/>
            <a:rect l="l" t="t" r="r" b="b"/>
            <a:pathLst>
              <a:path w="2666528" h="806625">
                <a:moveTo>
                  <a:pt x="0" y="0"/>
                </a:moveTo>
                <a:lnTo>
                  <a:pt x="2666528" y="0"/>
                </a:lnTo>
                <a:lnTo>
                  <a:pt x="2666528" y="806625"/>
                </a:lnTo>
                <a:lnTo>
                  <a:pt x="0" y="80662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8" name="Freeform 8"/>
          <p:cNvSpPr/>
          <p:nvPr/>
        </p:nvSpPr>
        <p:spPr>
          <a:xfrm>
            <a:off x="8469294" y="8733180"/>
            <a:ext cx="2666528" cy="806625"/>
          </a:xfrm>
          <a:custGeom>
            <a:avLst/>
            <a:gdLst/>
            <a:ahLst/>
            <a:cxnLst/>
            <a:rect l="l" t="t" r="r" b="b"/>
            <a:pathLst>
              <a:path w="2666528" h="806625">
                <a:moveTo>
                  <a:pt x="0" y="0"/>
                </a:moveTo>
                <a:lnTo>
                  <a:pt x="2666529" y="0"/>
                </a:lnTo>
                <a:lnTo>
                  <a:pt x="2666529" y="806624"/>
                </a:lnTo>
                <a:lnTo>
                  <a:pt x="0" y="80662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9" name="TextBox 9"/>
          <p:cNvSpPr txBox="1"/>
          <p:nvPr/>
        </p:nvSpPr>
        <p:spPr>
          <a:xfrm>
            <a:off x="11503670" y="8512922"/>
            <a:ext cx="6784330" cy="1180465"/>
          </a:xfrm>
          <a:prstGeom prst="rect">
            <a:avLst/>
          </a:prstGeom>
        </p:spPr>
        <p:txBody>
          <a:bodyPr wrap="square" lIns="0" tIns="0" rIns="0" bIns="0" rtlCol="0" anchor="t">
            <a:spAutoFit/>
          </a:bodyPr>
          <a:lstStyle/>
          <a:p>
            <a:pPr>
              <a:lnSpc>
                <a:spcPts val="4759"/>
              </a:lnSpc>
            </a:pPr>
            <a:r>
              <a:rPr lang="en-US" sz="3399" dirty="0">
                <a:solidFill>
                  <a:srgbClr val="FFFFFF"/>
                </a:solidFill>
                <a:latin typeface="Canva Sans"/>
              </a:rPr>
              <a:t>Error during the installation</a:t>
            </a:r>
          </a:p>
          <a:p>
            <a:pPr>
              <a:lnSpc>
                <a:spcPts val="4759"/>
              </a:lnSpc>
            </a:pPr>
            <a:r>
              <a:rPr lang="en-US" sz="3399" dirty="0">
                <a:solidFill>
                  <a:srgbClr val="FFFFFF"/>
                </a:solidFill>
                <a:latin typeface="Canva Sans"/>
              </a:rPr>
              <a:t>-- Needs to be Rectified</a:t>
            </a:r>
          </a:p>
        </p:txBody>
      </p:sp>
      <p:sp>
        <p:nvSpPr>
          <p:cNvPr id="10" name="Freeform 10"/>
          <p:cNvSpPr/>
          <p:nvPr/>
        </p:nvSpPr>
        <p:spPr>
          <a:xfrm>
            <a:off x="6522017" y="8733180"/>
            <a:ext cx="1725050" cy="787004"/>
          </a:xfrm>
          <a:custGeom>
            <a:avLst/>
            <a:gdLst/>
            <a:ahLst/>
            <a:cxnLst/>
            <a:rect l="l" t="t" r="r" b="b"/>
            <a:pathLst>
              <a:path w="1725050" h="787004">
                <a:moveTo>
                  <a:pt x="0" y="0"/>
                </a:moveTo>
                <a:lnTo>
                  <a:pt x="1725050" y="0"/>
                </a:lnTo>
                <a:lnTo>
                  <a:pt x="1725050" y="787004"/>
                </a:lnTo>
                <a:lnTo>
                  <a:pt x="0" y="787004"/>
                </a:lnTo>
                <a:lnTo>
                  <a:pt x="0" y="0"/>
                </a:lnTo>
                <a:close/>
              </a:path>
            </a:pathLst>
          </a:custGeom>
          <a:blipFill>
            <a:blip r:embed="rId3">
              <a:extLst>
                <a:ext uri="{96DAC541-7B7A-43D3-8B79-37D633B846F1}">
                  <asvg:svgBlip xmlns:asvg="http://schemas.microsoft.com/office/drawing/2016/SVG/main" r:embed="rId4"/>
                </a:ext>
              </a:extLst>
            </a:blip>
            <a:stretch>
              <a:fillRect/>
            </a:stretch>
          </a:blipFill>
          <a:ln w="38100" cap="sq">
            <a:solidFill>
              <a:srgbClr val="FF3131"/>
            </a:solidFill>
            <a:prstDash val="sysDot"/>
            <a:miter/>
          </a:ln>
        </p:spPr>
      </p:sp>
      <p:sp>
        <p:nvSpPr>
          <p:cNvPr id="11" name="TextBox 11"/>
          <p:cNvSpPr txBox="1"/>
          <p:nvPr/>
        </p:nvSpPr>
        <p:spPr>
          <a:xfrm>
            <a:off x="10451116" y="4270832"/>
            <a:ext cx="7647560" cy="1189749"/>
          </a:xfrm>
          <a:prstGeom prst="rect">
            <a:avLst/>
          </a:prstGeom>
        </p:spPr>
        <p:txBody>
          <a:bodyPr wrap="square" lIns="0" tIns="0" rIns="0" bIns="0" rtlCol="0" anchor="t">
            <a:spAutoFit/>
          </a:bodyPr>
          <a:lstStyle/>
          <a:p>
            <a:pPr>
              <a:lnSpc>
                <a:spcPts val="4759"/>
              </a:lnSpc>
            </a:pPr>
            <a:r>
              <a:rPr lang="en-US" sz="3399" dirty="0">
                <a:solidFill>
                  <a:srgbClr val="FFFFFF"/>
                </a:solidFill>
                <a:latin typeface="Canva Sans"/>
              </a:rPr>
              <a:t>Once everything is ready we can run the </a:t>
            </a:r>
            <a:r>
              <a:rPr lang="en-US" sz="3399" dirty="0" err="1">
                <a:solidFill>
                  <a:srgbClr val="FFFFFF"/>
                </a:solidFill>
                <a:latin typeface="Canva Sans"/>
              </a:rPr>
              <a:t>HonSSH</a:t>
            </a:r>
            <a:r>
              <a:rPr lang="en-US" sz="3399" dirty="0">
                <a:solidFill>
                  <a:srgbClr val="FFFFFF"/>
                </a:solidFill>
                <a:latin typeface="Canva Sans"/>
              </a:rPr>
              <a:t> using this command</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5034C4"/>
        </a:solidFill>
        <a:effectLst/>
      </p:bgPr>
    </p:bg>
    <p:spTree>
      <p:nvGrpSpPr>
        <p:cNvPr id="1" name=""/>
        <p:cNvGrpSpPr/>
        <p:nvPr/>
      </p:nvGrpSpPr>
      <p:grpSpPr>
        <a:xfrm>
          <a:off x="0" y="0"/>
          <a:ext cx="0" cy="0"/>
          <a:chOff x="0" y="0"/>
          <a:chExt cx="0" cy="0"/>
        </a:xfrm>
      </p:grpSpPr>
      <p:grpSp>
        <p:nvGrpSpPr>
          <p:cNvPr id="2" name="Group 2"/>
          <p:cNvGrpSpPr/>
          <p:nvPr/>
        </p:nvGrpSpPr>
        <p:grpSpPr>
          <a:xfrm>
            <a:off x="0" y="2680774"/>
            <a:ext cx="18288000" cy="7606226"/>
            <a:chOff x="0" y="0"/>
            <a:chExt cx="4816593" cy="2003286"/>
          </a:xfrm>
        </p:grpSpPr>
        <p:sp>
          <p:nvSpPr>
            <p:cNvPr id="3" name="Freeform 3"/>
            <p:cNvSpPr/>
            <p:nvPr/>
          </p:nvSpPr>
          <p:spPr>
            <a:xfrm>
              <a:off x="0" y="0"/>
              <a:ext cx="4816592" cy="2003286"/>
            </a:xfrm>
            <a:custGeom>
              <a:avLst/>
              <a:gdLst/>
              <a:ahLst/>
              <a:cxnLst/>
              <a:rect l="l" t="t" r="r" b="b"/>
              <a:pathLst>
                <a:path w="4816592" h="2003286">
                  <a:moveTo>
                    <a:pt x="0" y="0"/>
                  </a:moveTo>
                  <a:lnTo>
                    <a:pt x="4816592" y="0"/>
                  </a:lnTo>
                  <a:lnTo>
                    <a:pt x="4816592" y="2003286"/>
                  </a:lnTo>
                  <a:lnTo>
                    <a:pt x="0" y="2003286"/>
                  </a:lnTo>
                  <a:close/>
                </a:path>
              </a:pathLst>
            </a:custGeom>
            <a:solidFill>
              <a:srgbClr val="C9C4DD"/>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100"/>
                </a:lnSpc>
              </a:pPr>
              <a:endParaRPr/>
            </a:p>
          </p:txBody>
        </p:sp>
      </p:grpSp>
      <p:sp>
        <p:nvSpPr>
          <p:cNvPr id="5" name="TextBox 5"/>
          <p:cNvSpPr txBox="1"/>
          <p:nvPr/>
        </p:nvSpPr>
        <p:spPr>
          <a:xfrm>
            <a:off x="754376" y="683887"/>
            <a:ext cx="15806568" cy="1144271"/>
          </a:xfrm>
          <a:prstGeom prst="rect">
            <a:avLst/>
          </a:prstGeom>
        </p:spPr>
        <p:txBody>
          <a:bodyPr lIns="0" tIns="0" rIns="0" bIns="0" rtlCol="0" anchor="t">
            <a:spAutoFit/>
          </a:bodyPr>
          <a:lstStyle/>
          <a:p>
            <a:pPr>
              <a:lnSpc>
                <a:spcPts val="9379"/>
              </a:lnSpc>
            </a:pPr>
            <a:r>
              <a:rPr lang="en-US" sz="6699" spc="33">
                <a:solidFill>
                  <a:srgbClr val="FFFFFF"/>
                </a:solidFill>
                <a:latin typeface="DM Sans Bold"/>
              </a:rPr>
              <a:t>Next Steps in the Implementation</a:t>
            </a:r>
          </a:p>
        </p:txBody>
      </p:sp>
      <p:sp>
        <p:nvSpPr>
          <p:cNvPr id="6" name="TextBox 6"/>
          <p:cNvSpPr txBox="1"/>
          <p:nvPr/>
        </p:nvSpPr>
        <p:spPr>
          <a:xfrm>
            <a:off x="1622828" y="3170632"/>
            <a:ext cx="14318688" cy="688974"/>
          </a:xfrm>
          <a:prstGeom prst="rect">
            <a:avLst/>
          </a:prstGeom>
        </p:spPr>
        <p:txBody>
          <a:bodyPr lIns="0" tIns="0" rIns="0" bIns="0" rtlCol="0" anchor="t">
            <a:spAutoFit/>
          </a:bodyPr>
          <a:lstStyle/>
          <a:p>
            <a:pPr>
              <a:lnSpc>
                <a:spcPts val="5600"/>
              </a:lnSpc>
            </a:pPr>
            <a:r>
              <a:rPr lang="en-US" sz="4000">
                <a:solidFill>
                  <a:srgbClr val="5034C4"/>
                </a:solidFill>
                <a:latin typeface="Canva Sans Bold"/>
              </a:rPr>
              <a:t>-&gt; Rectify the Error in HonSSH</a:t>
            </a:r>
          </a:p>
        </p:txBody>
      </p:sp>
      <p:sp>
        <p:nvSpPr>
          <p:cNvPr id="7" name="TextBox 7"/>
          <p:cNvSpPr txBox="1"/>
          <p:nvPr/>
        </p:nvSpPr>
        <p:spPr>
          <a:xfrm>
            <a:off x="1622828" y="4119668"/>
            <a:ext cx="14318688" cy="688974"/>
          </a:xfrm>
          <a:prstGeom prst="rect">
            <a:avLst/>
          </a:prstGeom>
        </p:spPr>
        <p:txBody>
          <a:bodyPr lIns="0" tIns="0" rIns="0" bIns="0" rtlCol="0" anchor="t">
            <a:spAutoFit/>
          </a:bodyPr>
          <a:lstStyle/>
          <a:p>
            <a:pPr>
              <a:lnSpc>
                <a:spcPts val="5600"/>
              </a:lnSpc>
            </a:pPr>
            <a:r>
              <a:rPr lang="en-US" sz="4000">
                <a:solidFill>
                  <a:srgbClr val="5034C4"/>
                </a:solidFill>
                <a:latin typeface="Canva Sans Bold"/>
              </a:rPr>
              <a:t>-&gt; Setup ELK (Elasticsearch, Logstash, Kibana) in the VM3</a:t>
            </a:r>
          </a:p>
        </p:txBody>
      </p:sp>
      <p:sp>
        <p:nvSpPr>
          <p:cNvPr id="8" name="TextBox 8"/>
          <p:cNvSpPr txBox="1"/>
          <p:nvPr/>
        </p:nvSpPr>
        <p:spPr>
          <a:xfrm>
            <a:off x="1622828" y="5065817"/>
            <a:ext cx="15530961" cy="688974"/>
          </a:xfrm>
          <a:prstGeom prst="rect">
            <a:avLst/>
          </a:prstGeom>
        </p:spPr>
        <p:txBody>
          <a:bodyPr lIns="0" tIns="0" rIns="0" bIns="0" rtlCol="0" anchor="t">
            <a:spAutoFit/>
          </a:bodyPr>
          <a:lstStyle/>
          <a:p>
            <a:pPr>
              <a:lnSpc>
                <a:spcPts val="5600"/>
              </a:lnSpc>
            </a:pPr>
            <a:r>
              <a:rPr lang="en-US" sz="4000">
                <a:solidFill>
                  <a:srgbClr val="5034C4"/>
                </a:solidFill>
                <a:latin typeface="Canva Sans Bold"/>
              </a:rPr>
              <a:t>-&gt; Setup SSH tunneling in the Frontend and Backend Decoys</a:t>
            </a:r>
          </a:p>
        </p:txBody>
      </p:sp>
      <p:sp>
        <p:nvSpPr>
          <p:cNvPr id="9" name="TextBox 9"/>
          <p:cNvSpPr txBox="1"/>
          <p:nvPr/>
        </p:nvSpPr>
        <p:spPr>
          <a:xfrm>
            <a:off x="1622828" y="6011967"/>
            <a:ext cx="15530961" cy="688974"/>
          </a:xfrm>
          <a:prstGeom prst="rect">
            <a:avLst/>
          </a:prstGeom>
        </p:spPr>
        <p:txBody>
          <a:bodyPr lIns="0" tIns="0" rIns="0" bIns="0" rtlCol="0" anchor="t">
            <a:spAutoFit/>
          </a:bodyPr>
          <a:lstStyle/>
          <a:p>
            <a:pPr>
              <a:lnSpc>
                <a:spcPts val="5600"/>
              </a:lnSpc>
            </a:pPr>
            <a:r>
              <a:rPr lang="en-US" sz="4000">
                <a:solidFill>
                  <a:srgbClr val="5034C4"/>
                </a:solidFill>
                <a:latin typeface="Canva Sans Bold"/>
              </a:rPr>
              <a:t>-&gt; Configure VM1 Kali Linux</a:t>
            </a:r>
          </a:p>
        </p:txBody>
      </p:sp>
      <p:sp>
        <p:nvSpPr>
          <p:cNvPr id="10" name="TextBox 10"/>
          <p:cNvSpPr txBox="1"/>
          <p:nvPr/>
        </p:nvSpPr>
        <p:spPr>
          <a:xfrm>
            <a:off x="1622828" y="6958116"/>
            <a:ext cx="15530961" cy="688974"/>
          </a:xfrm>
          <a:prstGeom prst="rect">
            <a:avLst/>
          </a:prstGeom>
        </p:spPr>
        <p:txBody>
          <a:bodyPr lIns="0" tIns="0" rIns="0" bIns="0" rtlCol="0" anchor="t">
            <a:spAutoFit/>
          </a:bodyPr>
          <a:lstStyle/>
          <a:p>
            <a:pPr>
              <a:lnSpc>
                <a:spcPts val="5600"/>
              </a:lnSpc>
            </a:pPr>
            <a:r>
              <a:rPr lang="en-US" sz="4000">
                <a:solidFill>
                  <a:srgbClr val="5034C4"/>
                </a:solidFill>
                <a:latin typeface="Canva Sans Bold"/>
              </a:rPr>
              <a:t>-&gt; Setup fake virtual IP’s in the Network via HonSSH</a:t>
            </a:r>
          </a:p>
        </p:txBody>
      </p:sp>
      <p:sp>
        <p:nvSpPr>
          <p:cNvPr id="11" name="TextBox 11"/>
          <p:cNvSpPr txBox="1"/>
          <p:nvPr/>
        </p:nvSpPr>
        <p:spPr>
          <a:xfrm>
            <a:off x="1622828" y="7904265"/>
            <a:ext cx="15530961" cy="688974"/>
          </a:xfrm>
          <a:prstGeom prst="rect">
            <a:avLst/>
          </a:prstGeom>
        </p:spPr>
        <p:txBody>
          <a:bodyPr lIns="0" tIns="0" rIns="0" bIns="0" rtlCol="0" anchor="t">
            <a:spAutoFit/>
          </a:bodyPr>
          <a:lstStyle/>
          <a:p>
            <a:pPr>
              <a:lnSpc>
                <a:spcPts val="5600"/>
              </a:lnSpc>
            </a:pPr>
            <a:r>
              <a:rPr lang="en-US" sz="4000">
                <a:solidFill>
                  <a:srgbClr val="5034C4"/>
                </a:solidFill>
                <a:latin typeface="Canva Sans Bold"/>
              </a:rPr>
              <a:t>-&gt; Setup Password logging feature of the HonSSH</a:t>
            </a:r>
          </a:p>
        </p:txBody>
      </p:sp>
      <p:sp>
        <p:nvSpPr>
          <p:cNvPr id="12" name="TextBox 12"/>
          <p:cNvSpPr txBox="1"/>
          <p:nvPr/>
        </p:nvSpPr>
        <p:spPr>
          <a:xfrm>
            <a:off x="1622828" y="8850415"/>
            <a:ext cx="16431507" cy="688974"/>
          </a:xfrm>
          <a:prstGeom prst="rect">
            <a:avLst/>
          </a:prstGeom>
        </p:spPr>
        <p:txBody>
          <a:bodyPr lIns="0" tIns="0" rIns="0" bIns="0" rtlCol="0" anchor="t">
            <a:spAutoFit/>
          </a:bodyPr>
          <a:lstStyle/>
          <a:p>
            <a:pPr>
              <a:lnSpc>
                <a:spcPts val="5600"/>
              </a:lnSpc>
            </a:pPr>
            <a:r>
              <a:rPr lang="en-US" sz="4000">
                <a:solidFill>
                  <a:srgbClr val="5034C4"/>
                </a:solidFill>
                <a:latin typeface="Canva Sans Bold"/>
              </a:rPr>
              <a:t>-&gt; Integrate and test the final Environment using real world attack</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5034C4"/>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2674931"/>
            <a:chOff x="0" y="0"/>
            <a:chExt cx="4816593" cy="704508"/>
          </a:xfrm>
        </p:grpSpPr>
        <p:sp>
          <p:nvSpPr>
            <p:cNvPr id="3" name="Freeform 3"/>
            <p:cNvSpPr/>
            <p:nvPr/>
          </p:nvSpPr>
          <p:spPr>
            <a:xfrm>
              <a:off x="0" y="0"/>
              <a:ext cx="4816592" cy="704508"/>
            </a:xfrm>
            <a:custGeom>
              <a:avLst/>
              <a:gdLst/>
              <a:ahLst/>
              <a:cxnLst/>
              <a:rect l="l" t="t" r="r" b="b"/>
              <a:pathLst>
                <a:path w="4816592" h="704508">
                  <a:moveTo>
                    <a:pt x="0" y="0"/>
                  </a:moveTo>
                  <a:lnTo>
                    <a:pt x="4816592" y="0"/>
                  </a:lnTo>
                  <a:lnTo>
                    <a:pt x="4816592" y="704508"/>
                  </a:lnTo>
                  <a:lnTo>
                    <a:pt x="0" y="704508"/>
                  </a:lnTo>
                  <a:close/>
                </a:path>
              </a:pathLst>
            </a:custGeom>
            <a:solidFill>
              <a:srgbClr val="C9C4DD"/>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100"/>
                </a:lnSpc>
              </a:pPr>
              <a:endParaRPr/>
            </a:p>
          </p:txBody>
        </p:sp>
      </p:grpSp>
      <p:grpSp>
        <p:nvGrpSpPr>
          <p:cNvPr id="5" name="Group 5"/>
          <p:cNvGrpSpPr/>
          <p:nvPr/>
        </p:nvGrpSpPr>
        <p:grpSpPr>
          <a:xfrm>
            <a:off x="687430" y="582419"/>
            <a:ext cx="12760407" cy="3532813"/>
            <a:chOff x="0" y="0"/>
            <a:chExt cx="17013877" cy="4710418"/>
          </a:xfrm>
        </p:grpSpPr>
        <p:sp>
          <p:nvSpPr>
            <p:cNvPr id="6" name="TextBox 6"/>
            <p:cNvSpPr txBox="1"/>
            <p:nvPr/>
          </p:nvSpPr>
          <p:spPr>
            <a:xfrm>
              <a:off x="0" y="1163943"/>
              <a:ext cx="17013877" cy="3546475"/>
            </a:xfrm>
            <a:prstGeom prst="rect">
              <a:avLst/>
            </a:prstGeom>
          </p:spPr>
          <p:txBody>
            <a:bodyPr lIns="0" tIns="0" rIns="0" bIns="0" rtlCol="0" anchor="t">
              <a:spAutoFit/>
            </a:bodyPr>
            <a:lstStyle/>
            <a:p>
              <a:pPr>
                <a:lnSpc>
                  <a:spcPts val="10560"/>
                </a:lnSpc>
              </a:pPr>
              <a:r>
                <a:rPr lang="en-US" sz="8800" dirty="0">
                  <a:solidFill>
                    <a:srgbClr val="000000"/>
                  </a:solidFill>
                  <a:latin typeface="DM Sans Bold"/>
                </a:rPr>
                <a:t>INTERNSHIP REPORT </a:t>
              </a:r>
              <a:r>
                <a:rPr lang="en-US" sz="8800" dirty="0">
                  <a:solidFill>
                    <a:srgbClr val="FFFFFF"/>
                  </a:solidFill>
                  <a:latin typeface="DM Sans Bold"/>
                </a:rPr>
                <a:t>PLAN </a:t>
              </a:r>
            </a:p>
          </p:txBody>
        </p:sp>
        <p:sp>
          <p:nvSpPr>
            <p:cNvPr id="7" name="TextBox 7"/>
            <p:cNvSpPr txBox="1"/>
            <p:nvPr/>
          </p:nvSpPr>
          <p:spPr>
            <a:xfrm>
              <a:off x="0" y="-47625"/>
              <a:ext cx="17013877" cy="525145"/>
            </a:xfrm>
            <a:prstGeom prst="rect">
              <a:avLst/>
            </a:prstGeom>
          </p:spPr>
          <p:txBody>
            <a:bodyPr lIns="0" tIns="0" rIns="0" bIns="0" rtlCol="0" anchor="t">
              <a:spAutoFit/>
            </a:bodyPr>
            <a:lstStyle/>
            <a:p>
              <a:pPr>
                <a:lnSpc>
                  <a:spcPts val="3359"/>
                </a:lnSpc>
              </a:pPr>
              <a:r>
                <a:rPr lang="en-US" sz="2400" spc="62">
                  <a:solidFill>
                    <a:srgbClr val="000000"/>
                  </a:solidFill>
                  <a:latin typeface="DM Sans"/>
                </a:rPr>
                <a:t>MITRE ENGAGE AND IMPLEMENTATION OF ANY ONE GOAL USING HONEYPOTS</a:t>
              </a:r>
            </a:p>
          </p:txBody>
        </p:sp>
      </p:grpSp>
      <p:sp>
        <p:nvSpPr>
          <p:cNvPr id="8" name="TextBox 8"/>
          <p:cNvSpPr txBox="1"/>
          <p:nvPr/>
        </p:nvSpPr>
        <p:spPr>
          <a:xfrm>
            <a:off x="2737029" y="4861561"/>
            <a:ext cx="15136131" cy="662939"/>
          </a:xfrm>
          <a:prstGeom prst="rect">
            <a:avLst/>
          </a:prstGeom>
        </p:spPr>
        <p:txBody>
          <a:bodyPr lIns="0" tIns="0" rIns="0" bIns="0" rtlCol="0" anchor="t">
            <a:spAutoFit/>
          </a:bodyPr>
          <a:lstStyle/>
          <a:p>
            <a:pPr>
              <a:lnSpc>
                <a:spcPts val="5460"/>
              </a:lnSpc>
            </a:pPr>
            <a:r>
              <a:rPr lang="en-US" sz="3900">
                <a:solidFill>
                  <a:srgbClr val="FFFFFF"/>
                </a:solidFill>
                <a:latin typeface="Canva Sans Bold"/>
              </a:rPr>
              <a:t>Week 1 &amp; 2: Teambuilding and Introduction to MITRE</a:t>
            </a:r>
          </a:p>
        </p:txBody>
      </p:sp>
      <p:sp>
        <p:nvSpPr>
          <p:cNvPr id="9" name="TextBox 9"/>
          <p:cNvSpPr txBox="1"/>
          <p:nvPr/>
        </p:nvSpPr>
        <p:spPr>
          <a:xfrm>
            <a:off x="3518674" y="6262945"/>
            <a:ext cx="14471709" cy="662939"/>
          </a:xfrm>
          <a:prstGeom prst="rect">
            <a:avLst/>
          </a:prstGeom>
        </p:spPr>
        <p:txBody>
          <a:bodyPr lIns="0" tIns="0" rIns="0" bIns="0" rtlCol="0" anchor="t">
            <a:spAutoFit/>
          </a:bodyPr>
          <a:lstStyle/>
          <a:p>
            <a:pPr>
              <a:lnSpc>
                <a:spcPts val="5460"/>
              </a:lnSpc>
            </a:pPr>
            <a:r>
              <a:rPr lang="en-US" sz="3900">
                <a:solidFill>
                  <a:srgbClr val="FFFFFF"/>
                </a:solidFill>
                <a:latin typeface="Canva Sans Bold"/>
              </a:rPr>
              <a:t>Week 3: Goal Selection and In-Depth Understanding</a:t>
            </a:r>
          </a:p>
        </p:txBody>
      </p:sp>
      <p:sp>
        <p:nvSpPr>
          <p:cNvPr id="10" name="TextBox 10"/>
          <p:cNvSpPr txBox="1"/>
          <p:nvPr/>
        </p:nvSpPr>
        <p:spPr>
          <a:xfrm>
            <a:off x="2737029" y="7668835"/>
            <a:ext cx="15136131" cy="662939"/>
          </a:xfrm>
          <a:prstGeom prst="rect">
            <a:avLst/>
          </a:prstGeom>
        </p:spPr>
        <p:txBody>
          <a:bodyPr lIns="0" tIns="0" rIns="0" bIns="0" rtlCol="0" anchor="t">
            <a:spAutoFit/>
          </a:bodyPr>
          <a:lstStyle/>
          <a:p>
            <a:pPr>
              <a:lnSpc>
                <a:spcPts val="5460"/>
              </a:lnSpc>
            </a:pPr>
            <a:r>
              <a:rPr lang="en-US" sz="3900">
                <a:solidFill>
                  <a:srgbClr val="FFFFFF"/>
                </a:solidFill>
                <a:latin typeface="Canva Sans Bold"/>
              </a:rPr>
              <a:t>Week 4: Goal Selection and Introduction to Honeypots</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5034C4"/>
        </a:solidFill>
        <a:effectLst/>
      </p:bgPr>
    </p:bg>
    <p:spTree>
      <p:nvGrpSpPr>
        <p:cNvPr id="1" name=""/>
        <p:cNvGrpSpPr/>
        <p:nvPr/>
      </p:nvGrpSpPr>
      <p:grpSpPr>
        <a:xfrm>
          <a:off x="0" y="0"/>
          <a:ext cx="0" cy="0"/>
          <a:chOff x="0" y="0"/>
          <a:chExt cx="0" cy="0"/>
        </a:xfrm>
      </p:grpSpPr>
      <p:grpSp>
        <p:nvGrpSpPr>
          <p:cNvPr id="2" name="Group 2"/>
          <p:cNvGrpSpPr/>
          <p:nvPr/>
        </p:nvGrpSpPr>
        <p:grpSpPr>
          <a:xfrm>
            <a:off x="0" y="2680774"/>
            <a:ext cx="18288000" cy="7606226"/>
            <a:chOff x="0" y="0"/>
            <a:chExt cx="4816593" cy="2003286"/>
          </a:xfrm>
        </p:grpSpPr>
        <p:sp>
          <p:nvSpPr>
            <p:cNvPr id="3" name="Freeform 3"/>
            <p:cNvSpPr/>
            <p:nvPr/>
          </p:nvSpPr>
          <p:spPr>
            <a:xfrm>
              <a:off x="0" y="0"/>
              <a:ext cx="4816592" cy="2003286"/>
            </a:xfrm>
            <a:custGeom>
              <a:avLst/>
              <a:gdLst/>
              <a:ahLst/>
              <a:cxnLst/>
              <a:rect l="l" t="t" r="r" b="b"/>
              <a:pathLst>
                <a:path w="4816592" h="2003286">
                  <a:moveTo>
                    <a:pt x="0" y="0"/>
                  </a:moveTo>
                  <a:lnTo>
                    <a:pt x="4816592" y="0"/>
                  </a:lnTo>
                  <a:lnTo>
                    <a:pt x="4816592" y="2003286"/>
                  </a:lnTo>
                  <a:lnTo>
                    <a:pt x="0" y="2003286"/>
                  </a:lnTo>
                  <a:close/>
                </a:path>
              </a:pathLst>
            </a:custGeom>
            <a:solidFill>
              <a:srgbClr val="C9C4DD"/>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100"/>
                </a:lnSpc>
              </a:pPr>
              <a:endParaRPr/>
            </a:p>
          </p:txBody>
        </p:sp>
      </p:grpSp>
      <p:sp>
        <p:nvSpPr>
          <p:cNvPr id="5" name="Freeform 5"/>
          <p:cNvSpPr/>
          <p:nvPr/>
        </p:nvSpPr>
        <p:spPr>
          <a:xfrm>
            <a:off x="8404359" y="2957583"/>
            <a:ext cx="8854941" cy="7052608"/>
          </a:xfrm>
          <a:custGeom>
            <a:avLst/>
            <a:gdLst/>
            <a:ahLst/>
            <a:cxnLst/>
            <a:rect l="l" t="t" r="r" b="b"/>
            <a:pathLst>
              <a:path w="8854941" h="7052608">
                <a:moveTo>
                  <a:pt x="0" y="0"/>
                </a:moveTo>
                <a:lnTo>
                  <a:pt x="8854941" y="0"/>
                </a:lnTo>
                <a:lnTo>
                  <a:pt x="8854941" y="7052608"/>
                </a:lnTo>
                <a:lnTo>
                  <a:pt x="0" y="7052608"/>
                </a:lnTo>
                <a:lnTo>
                  <a:pt x="0" y="0"/>
                </a:lnTo>
                <a:close/>
              </a:path>
            </a:pathLst>
          </a:custGeom>
          <a:blipFill>
            <a:blip r:embed="rId2"/>
            <a:stretch>
              <a:fillRect/>
            </a:stretch>
          </a:blipFill>
        </p:spPr>
      </p:sp>
      <p:sp>
        <p:nvSpPr>
          <p:cNvPr id="6" name="TextBox 6"/>
          <p:cNvSpPr txBox="1"/>
          <p:nvPr/>
        </p:nvSpPr>
        <p:spPr>
          <a:xfrm>
            <a:off x="754376" y="654359"/>
            <a:ext cx="15806568" cy="1193801"/>
          </a:xfrm>
          <a:prstGeom prst="rect">
            <a:avLst/>
          </a:prstGeom>
        </p:spPr>
        <p:txBody>
          <a:bodyPr lIns="0" tIns="0" rIns="0" bIns="0" rtlCol="0" anchor="t">
            <a:spAutoFit/>
          </a:bodyPr>
          <a:lstStyle/>
          <a:p>
            <a:pPr>
              <a:lnSpc>
                <a:spcPts val="9799"/>
              </a:lnSpc>
            </a:pPr>
            <a:r>
              <a:rPr lang="en-US" sz="6999" spc="34">
                <a:solidFill>
                  <a:srgbClr val="FFFFFF"/>
                </a:solidFill>
                <a:latin typeface="DM Sans Bold"/>
              </a:rPr>
              <a:t>Reference material</a:t>
            </a:r>
          </a:p>
        </p:txBody>
      </p:sp>
      <p:sp>
        <p:nvSpPr>
          <p:cNvPr id="7" name="TextBox 7"/>
          <p:cNvSpPr txBox="1"/>
          <p:nvPr/>
        </p:nvSpPr>
        <p:spPr>
          <a:xfrm>
            <a:off x="754376" y="2871858"/>
            <a:ext cx="7134623" cy="2803524"/>
          </a:xfrm>
          <a:prstGeom prst="rect">
            <a:avLst/>
          </a:prstGeom>
        </p:spPr>
        <p:txBody>
          <a:bodyPr lIns="0" tIns="0" rIns="0" bIns="0" rtlCol="0" anchor="t">
            <a:spAutoFit/>
          </a:bodyPr>
          <a:lstStyle/>
          <a:p>
            <a:pPr>
              <a:lnSpc>
                <a:spcPts val="5600"/>
              </a:lnSpc>
            </a:pPr>
            <a:r>
              <a:rPr lang="en-US" sz="4000">
                <a:solidFill>
                  <a:srgbClr val="5034C4"/>
                </a:solidFill>
                <a:latin typeface="Canva Sans Bold"/>
              </a:rPr>
              <a:t>https://iaeme.com/MasterAdmin/Journal_uploads/IJEET/VOLUME_12_ISSUE_6/IJEET_12_06_027.pdf</a:t>
            </a:r>
          </a:p>
        </p:txBody>
      </p:sp>
      <p:sp>
        <p:nvSpPr>
          <p:cNvPr id="8" name="TextBox 8"/>
          <p:cNvSpPr txBox="1"/>
          <p:nvPr/>
        </p:nvSpPr>
        <p:spPr>
          <a:xfrm>
            <a:off x="754376" y="7206667"/>
            <a:ext cx="7134623" cy="2803524"/>
          </a:xfrm>
          <a:prstGeom prst="rect">
            <a:avLst/>
          </a:prstGeom>
        </p:spPr>
        <p:txBody>
          <a:bodyPr lIns="0" tIns="0" rIns="0" bIns="0" rtlCol="0" anchor="t">
            <a:spAutoFit/>
          </a:bodyPr>
          <a:lstStyle/>
          <a:p>
            <a:pPr>
              <a:lnSpc>
                <a:spcPts val="5600"/>
              </a:lnSpc>
            </a:pPr>
            <a:r>
              <a:rPr lang="en-US" sz="4000">
                <a:solidFill>
                  <a:srgbClr val="5034C4"/>
                </a:solidFill>
                <a:latin typeface="Canva Sans Bold"/>
              </a:rPr>
              <a:t>Research paper on  “combination of deceptive network and Honeypots to increase effective security” </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5034C4"/>
        </a:solidFill>
        <a:effectLst/>
      </p:bgPr>
    </p:bg>
    <p:spTree>
      <p:nvGrpSpPr>
        <p:cNvPr id="1" name=""/>
        <p:cNvGrpSpPr/>
        <p:nvPr/>
      </p:nvGrpSpPr>
      <p:grpSpPr>
        <a:xfrm>
          <a:off x="0" y="0"/>
          <a:ext cx="0" cy="0"/>
          <a:chOff x="0" y="0"/>
          <a:chExt cx="0" cy="0"/>
        </a:xfrm>
      </p:grpSpPr>
      <p:grpSp>
        <p:nvGrpSpPr>
          <p:cNvPr id="2" name="Group 2"/>
          <p:cNvGrpSpPr/>
          <p:nvPr/>
        </p:nvGrpSpPr>
        <p:grpSpPr>
          <a:xfrm>
            <a:off x="0" y="2680774"/>
            <a:ext cx="18288000" cy="7606226"/>
            <a:chOff x="0" y="0"/>
            <a:chExt cx="4816593" cy="2003286"/>
          </a:xfrm>
        </p:grpSpPr>
        <p:sp>
          <p:nvSpPr>
            <p:cNvPr id="3" name="Freeform 3"/>
            <p:cNvSpPr/>
            <p:nvPr/>
          </p:nvSpPr>
          <p:spPr>
            <a:xfrm>
              <a:off x="0" y="0"/>
              <a:ext cx="4816592" cy="2003286"/>
            </a:xfrm>
            <a:custGeom>
              <a:avLst/>
              <a:gdLst/>
              <a:ahLst/>
              <a:cxnLst/>
              <a:rect l="l" t="t" r="r" b="b"/>
              <a:pathLst>
                <a:path w="4816592" h="2003286">
                  <a:moveTo>
                    <a:pt x="0" y="0"/>
                  </a:moveTo>
                  <a:lnTo>
                    <a:pt x="4816592" y="0"/>
                  </a:lnTo>
                  <a:lnTo>
                    <a:pt x="4816592" y="2003286"/>
                  </a:lnTo>
                  <a:lnTo>
                    <a:pt x="0" y="2003286"/>
                  </a:lnTo>
                  <a:close/>
                </a:path>
              </a:pathLst>
            </a:custGeom>
            <a:solidFill>
              <a:srgbClr val="C9C4DD"/>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100"/>
                </a:lnSpc>
              </a:pPr>
              <a:endParaRPr/>
            </a:p>
          </p:txBody>
        </p:sp>
      </p:grpSp>
      <p:sp>
        <p:nvSpPr>
          <p:cNvPr id="5" name="Freeform 5"/>
          <p:cNvSpPr/>
          <p:nvPr/>
        </p:nvSpPr>
        <p:spPr>
          <a:xfrm>
            <a:off x="3572438" y="3232359"/>
            <a:ext cx="1365400" cy="1259581"/>
          </a:xfrm>
          <a:custGeom>
            <a:avLst/>
            <a:gdLst/>
            <a:ahLst/>
            <a:cxnLst/>
            <a:rect l="l" t="t" r="r" b="b"/>
            <a:pathLst>
              <a:path w="1365400" h="1259581">
                <a:moveTo>
                  <a:pt x="0" y="0"/>
                </a:moveTo>
                <a:lnTo>
                  <a:pt x="1365400" y="0"/>
                </a:lnTo>
                <a:lnTo>
                  <a:pt x="1365400" y="1259581"/>
                </a:lnTo>
                <a:lnTo>
                  <a:pt x="0" y="125958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TextBox 6"/>
          <p:cNvSpPr txBox="1"/>
          <p:nvPr/>
        </p:nvSpPr>
        <p:spPr>
          <a:xfrm>
            <a:off x="754376" y="654359"/>
            <a:ext cx="15806568" cy="1193801"/>
          </a:xfrm>
          <a:prstGeom prst="rect">
            <a:avLst/>
          </a:prstGeom>
        </p:spPr>
        <p:txBody>
          <a:bodyPr lIns="0" tIns="0" rIns="0" bIns="0" rtlCol="0" anchor="t">
            <a:spAutoFit/>
          </a:bodyPr>
          <a:lstStyle/>
          <a:p>
            <a:pPr>
              <a:lnSpc>
                <a:spcPts val="9799"/>
              </a:lnSpc>
            </a:pPr>
            <a:r>
              <a:rPr lang="en-US" sz="6999" spc="34">
                <a:solidFill>
                  <a:srgbClr val="FFFFFF"/>
                </a:solidFill>
                <a:latin typeface="DM Sans Bold"/>
              </a:rPr>
              <a:t>Internship Progress so far -</a:t>
            </a:r>
          </a:p>
        </p:txBody>
      </p:sp>
      <p:sp>
        <p:nvSpPr>
          <p:cNvPr id="7" name="TextBox 7"/>
          <p:cNvSpPr txBox="1"/>
          <p:nvPr/>
        </p:nvSpPr>
        <p:spPr>
          <a:xfrm>
            <a:off x="5363217" y="3098880"/>
            <a:ext cx="11052464" cy="1526540"/>
          </a:xfrm>
          <a:prstGeom prst="rect">
            <a:avLst/>
          </a:prstGeom>
        </p:spPr>
        <p:txBody>
          <a:bodyPr lIns="0" tIns="0" rIns="0" bIns="0" rtlCol="0" anchor="t">
            <a:spAutoFit/>
          </a:bodyPr>
          <a:lstStyle/>
          <a:p>
            <a:pPr>
              <a:lnSpc>
                <a:spcPts val="4060"/>
              </a:lnSpc>
            </a:pPr>
            <a:r>
              <a:rPr lang="en-US" sz="2900" dirty="0">
                <a:solidFill>
                  <a:srgbClr val="1B1617"/>
                </a:solidFill>
                <a:latin typeface="Canva Sans"/>
              </a:rPr>
              <a:t>(1) read the MITRE Engage documents; each one of you needs to select one of the goals (Expose, Affect, and Elicit) to study deeper and define each action under these goals in detail. </a:t>
            </a:r>
          </a:p>
        </p:txBody>
      </p:sp>
      <p:sp>
        <p:nvSpPr>
          <p:cNvPr id="8" name="TextBox 8"/>
          <p:cNvSpPr txBox="1"/>
          <p:nvPr/>
        </p:nvSpPr>
        <p:spPr>
          <a:xfrm>
            <a:off x="5363217" y="5259265"/>
            <a:ext cx="10856294" cy="1994572"/>
          </a:xfrm>
          <a:prstGeom prst="rect">
            <a:avLst/>
          </a:prstGeom>
        </p:spPr>
        <p:txBody>
          <a:bodyPr lIns="0" tIns="0" rIns="0" bIns="0" rtlCol="0" anchor="t">
            <a:spAutoFit/>
          </a:bodyPr>
          <a:lstStyle/>
          <a:p>
            <a:pPr>
              <a:lnSpc>
                <a:spcPts val="3987"/>
              </a:lnSpc>
            </a:pPr>
            <a:r>
              <a:rPr lang="en-US" sz="2848">
                <a:solidFill>
                  <a:srgbClr val="1B1617"/>
                </a:solidFill>
                <a:latin typeface="Canva Sans"/>
              </a:rPr>
              <a:t>(2) Propose possible actions to be implemented in SSH honeypot and AD honeypot. There are about 10 to 20 actions listed under each goal. Try to propose corresponding actions for these two honeypots. </a:t>
            </a:r>
          </a:p>
        </p:txBody>
      </p:sp>
      <p:sp>
        <p:nvSpPr>
          <p:cNvPr id="9" name="TextBox 9"/>
          <p:cNvSpPr txBox="1"/>
          <p:nvPr/>
        </p:nvSpPr>
        <p:spPr>
          <a:xfrm>
            <a:off x="5391792" y="7731760"/>
            <a:ext cx="11052464" cy="1526540"/>
          </a:xfrm>
          <a:prstGeom prst="rect">
            <a:avLst/>
          </a:prstGeom>
        </p:spPr>
        <p:txBody>
          <a:bodyPr lIns="0" tIns="0" rIns="0" bIns="0" rtlCol="0" anchor="t">
            <a:spAutoFit/>
          </a:bodyPr>
          <a:lstStyle/>
          <a:p>
            <a:pPr>
              <a:lnSpc>
                <a:spcPts val="4060"/>
              </a:lnSpc>
            </a:pPr>
            <a:r>
              <a:rPr lang="en-US" sz="2900">
                <a:solidFill>
                  <a:srgbClr val="1B1617"/>
                </a:solidFill>
                <a:latin typeface="Canva Sans"/>
              </a:rPr>
              <a:t>(3) Real implementation: Each of you needs to implement at least four actions according to your design in (2) in the real honeypots.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5034C4"/>
        </a:solidFill>
        <a:effectLst/>
      </p:bgPr>
    </p:bg>
    <p:spTree>
      <p:nvGrpSpPr>
        <p:cNvPr id="1" name=""/>
        <p:cNvGrpSpPr/>
        <p:nvPr/>
      </p:nvGrpSpPr>
      <p:grpSpPr>
        <a:xfrm>
          <a:off x="0" y="0"/>
          <a:ext cx="0" cy="0"/>
          <a:chOff x="0" y="0"/>
          <a:chExt cx="0" cy="0"/>
        </a:xfrm>
      </p:grpSpPr>
      <p:grpSp>
        <p:nvGrpSpPr>
          <p:cNvPr id="2" name="Group 2"/>
          <p:cNvGrpSpPr/>
          <p:nvPr/>
        </p:nvGrpSpPr>
        <p:grpSpPr>
          <a:xfrm>
            <a:off x="0" y="2680774"/>
            <a:ext cx="18288000" cy="7606226"/>
            <a:chOff x="0" y="0"/>
            <a:chExt cx="4816593" cy="2003286"/>
          </a:xfrm>
        </p:grpSpPr>
        <p:sp>
          <p:nvSpPr>
            <p:cNvPr id="3" name="Freeform 3"/>
            <p:cNvSpPr/>
            <p:nvPr/>
          </p:nvSpPr>
          <p:spPr>
            <a:xfrm>
              <a:off x="0" y="0"/>
              <a:ext cx="4816592" cy="2003286"/>
            </a:xfrm>
            <a:custGeom>
              <a:avLst/>
              <a:gdLst/>
              <a:ahLst/>
              <a:cxnLst/>
              <a:rect l="l" t="t" r="r" b="b"/>
              <a:pathLst>
                <a:path w="4816592" h="2003286">
                  <a:moveTo>
                    <a:pt x="0" y="0"/>
                  </a:moveTo>
                  <a:lnTo>
                    <a:pt x="4816592" y="0"/>
                  </a:lnTo>
                  <a:lnTo>
                    <a:pt x="4816592" y="2003286"/>
                  </a:lnTo>
                  <a:lnTo>
                    <a:pt x="0" y="2003286"/>
                  </a:lnTo>
                  <a:close/>
                </a:path>
              </a:pathLst>
            </a:custGeom>
            <a:solidFill>
              <a:srgbClr val="C9C4DD"/>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100"/>
                </a:lnSpc>
              </a:pPr>
              <a:endParaRPr/>
            </a:p>
          </p:txBody>
        </p:sp>
      </p:grpSp>
      <p:sp>
        <p:nvSpPr>
          <p:cNvPr id="5" name="TextBox 5"/>
          <p:cNvSpPr txBox="1"/>
          <p:nvPr/>
        </p:nvSpPr>
        <p:spPr>
          <a:xfrm>
            <a:off x="754376" y="654359"/>
            <a:ext cx="15806568" cy="1193801"/>
          </a:xfrm>
          <a:prstGeom prst="rect">
            <a:avLst/>
          </a:prstGeom>
        </p:spPr>
        <p:txBody>
          <a:bodyPr lIns="0" tIns="0" rIns="0" bIns="0" rtlCol="0" anchor="t">
            <a:spAutoFit/>
          </a:bodyPr>
          <a:lstStyle/>
          <a:p>
            <a:pPr>
              <a:lnSpc>
                <a:spcPts val="9799"/>
              </a:lnSpc>
            </a:pPr>
            <a:r>
              <a:rPr lang="en-US" sz="6999" spc="34">
                <a:solidFill>
                  <a:srgbClr val="FFFFFF"/>
                </a:solidFill>
                <a:latin typeface="DM Sans Bold"/>
              </a:rPr>
              <a:t>Experience So far -</a:t>
            </a:r>
          </a:p>
        </p:txBody>
      </p:sp>
      <p:sp>
        <p:nvSpPr>
          <p:cNvPr id="6" name="TextBox 6"/>
          <p:cNvSpPr txBox="1"/>
          <p:nvPr/>
        </p:nvSpPr>
        <p:spPr>
          <a:xfrm>
            <a:off x="1550092" y="8618538"/>
            <a:ext cx="12035906" cy="580390"/>
          </a:xfrm>
          <a:prstGeom prst="rect">
            <a:avLst/>
          </a:prstGeom>
        </p:spPr>
        <p:txBody>
          <a:bodyPr lIns="0" tIns="0" rIns="0" bIns="0" rtlCol="0" anchor="t">
            <a:spAutoFit/>
          </a:bodyPr>
          <a:lstStyle/>
          <a:p>
            <a:pPr>
              <a:lnSpc>
                <a:spcPts val="4759"/>
              </a:lnSpc>
            </a:pPr>
            <a:r>
              <a:rPr lang="en-US" sz="3399" dirty="0">
                <a:solidFill>
                  <a:srgbClr val="000000"/>
                </a:solidFill>
                <a:latin typeface="Canva Sans"/>
              </a:rPr>
              <a:t>&gt; Very good atmosphere</a:t>
            </a:r>
          </a:p>
        </p:txBody>
      </p:sp>
      <p:sp>
        <p:nvSpPr>
          <p:cNvPr id="7" name="TextBox 7"/>
          <p:cNvSpPr txBox="1"/>
          <p:nvPr/>
        </p:nvSpPr>
        <p:spPr>
          <a:xfrm>
            <a:off x="1550092" y="3638864"/>
            <a:ext cx="11320895" cy="580390"/>
          </a:xfrm>
          <a:prstGeom prst="rect">
            <a:avLst/>
          </a:prstGeom>
        </p:spPr>
        <p:txBody>
          <a:bodyPr lIns="0" tIns="0" rIns="0" bIns="0" rtlCol="0" anchor="t">
            <a:spAutoFit/>
          </a:bodyPr>
          <a:lstStyle/>
          <a:p>
            <a:pPr>
              <a:lnSpc>
                <a:spcPts val="4759"/>
              </a:lnSpc>
            </a:pPr>
            <a:r>
              <a:rPr lang="en-US" sz="3399">
                <a:solidFill>
                  <a:srgbClr val="000000"/>
                </a:solidFill>
                <a:latin typeface="Canva Sans"/>
              </a:rPr>
              <a:t>&gt; Really nice people</a:t>
            </a:r>
          </a:p>
        </p:txBody>
      </p:sp>
      <p:sp>
        <p:nvSpPr>
          <p:cNvPr id="8" name="TextBox 8"/>
          <p:cNvSpPr txBox="1"/>
          <p:nvPr/>
        </p:nvSpPr>
        <p:spPr>
          <a:xfrm>
            <a:off x="1550092" y="4881561"/>
            <a:ext cx="13089285" cy="580390"/>
          </a:xfrm>
          <a:prstGeom prst="rect">
            <a:avLst/>
          </a:prstGeom>
        </p:spPr>
        <p:txBody>
          <a:bodyPr lIns="0" tIns="0" rIns="0" bIns="0" rtlCol="0" anchor="t">
            <a:spAutoFit/>
          </a:bodyPr>
          <a:lstStyle/>
          <a:p>
            <a:pPr>
              <a:lnSpc>
                <a:spcPts val="4759"/>
              </a:lnSpc>
            </a:pPr>
            <a:r>
              <a:rPr lang="en-US" sz="3399" dirty="0">
                <a:solidFill>
                  <a:srgbClr val="000000"/>
                </a:solidFill>
                <a:latin typeface="Canva Sans"/>
              </a:rPr>
              <a:t>&gt; Different Food habits  // for a vegetarian</a:t>
            </a:r>
          </a:p>
        </p:txBody>
      </p:sp>
      <p:sp>
        <p:nvSpPr>
          <p:cNvPr id="9" name="TextBox 9"/>
          <p:cNvSpPr txBox="1"/>
          <p:nvPr/>
        </p:nvSpPr>
        <p:spPr>
          <a:xfrm>
            <a:off x="1550092" y="6124258"/>
            <a:ext cx="12794456" cy="580390"/>
          </a:xfrm>
          <a:prstGeom prst="rect">
            <a:avLst/>
          </a:prstGeom>
        </p:spPr>
        <p:txBody>
          <a:bodyPr lIns="0" tIns="0" rIns="0" bIns="0" rtlCol="0" anchor="t">
            <a:spAutoFit/>
          </a:bodyPr>
          <a:lstStyle/>
          <a:p>
            <a:pPr>
              <a:lnSpc>
                <a:spcPts val="4759"/>
              </a:lnSpc>
            </a:pPr>
            <a:r>
              <a:rPr lang="en-US" sz="3399" dirty="0">
                <a:solidFill>
                  <a:srgbClr val="000000"/>
                </a:solidFill>
                <a:latin typeface="Canva Sans"/>
              </a:rPr>
              <a:t>&gt; Great Research environment</a:t>
            </a:r>
          </a:p>
        </p:txBody>
      </p:sp>
      <p:sp>
        <p:nvSpPr>
          <p:cNvPr id="10" name="TextBox 10"/>
          <p:cNvSpPr txBox="1"/>
          <p:nvPr/>
        </p:nvSpPr>
        <p:spPr>
          <a:xfrm>
            <a:off x="1550092" y="7371398"/>
            <a:ext cx="11831822" cy="580390"/>
          </a:xfrm>
          <a:prstGeom prst="rect">
            <a:avLst/>
          </a:prstGeom>
        </p:spPr>
        <p:txBody>
          <a:bodyPr lIns="0" tIns="0" rIns="0" bIns="0" rtlCol="0" anchor="t">
            <a:spAutoFit/>
          </a:bodyPr>
          <a:lstStyle/>
          <a:p>
            <a:pPr>
              <a:lnSpc>
                <a:spcPts val="4759"/>
              </a:lnSpc>
            </a:pPr>
            <a:r>
              <a:rPr lang="en-US" sz="3399" dirty="0">
                <a:solidFill>
                  <a:srgbClr val="000000"/>
                </a:solidFill>
                <a:latin typeface="Canva Sans"/>
              </a:rPr>
              <a:t>&gt; Helpful People everywhere</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C9C4DD"/>
        </a:solidFill>
        <a:effectLst/>
      </p:bgPr>
    </p:bg>
    <p:spTree>
      <p:nvGrpSpPr>
        <p:cNvPr id="1" name=""/>
        <p:cNvGrpSpPr/>
        <p:nvPr/>
      </p:nvGrpSpPr>
      <p:grpSpPr>
        <a:xfrm>
          <a:off x="0" y="0"/>
          <a:ext cx="0" cy="0"/>
          <a:chOff x="0" y="0"/>
          <a:chExt cx="0" cy="0"/>
        </a:xfrm>
      </p:grpSpPr>
      <p:grpSp>
        <p:nvGrpSpPr>
          <p:cNvPr id="2" name="Group 2"/>
          <p:cNvGrpSpPr/>
          <p:nvPr/>
        </p:nvGrpSpPr>
        <p:grpSpPr>
          <a:xfrm>
            <a:off x="9144000" y="0"/>
            <a:ext cx="9144000" cy="10287000"/>
            <a:chOff x="0" y="0"/>
            <a:chExt cx="2408296" cy="2709333"/>
          </a:xfrm>
        </p:grpSpPr>
        <p:sp>
          <p:nvSpPr>
            <p:cNvPr id="3" name="Freeform 3"/>
            <p:cNvSpPr/>
            <p:nvPr/>
          </p:nvSpPr>
          <p:spPr>
            <a:xfrm>
              <a:off x="0" y="0"/>
              <a:ext cx="2408296" cy="2709333"/>
            </a:xfrm>
            <a:custGeom>
              <a:avLst/>
              <a:gdLst/>
              <a:ahLst/>
              <a:cxnLst/>
              <a:rect l="l" t="t" r="r" b="b"/>
              <a:pathLst>
                <a:path w="2408296" h="2709333">
                  <a:moveTo>
                    <a:pt x="0" y="0"/>
                  </a:moveTo>
                  <a:lnTo>
                    <a:pt x="2408296" y="0"/>
                  </a:lnTo>
                  <a:lnTo>
                    <a:pt x="2408296" y="2709333"/>
                  </a:lnTo>
                  <a:lnTo>
                    <a:pt x="0" y="2709333"/>
                  </a:lnTo>
                  <a:close/>
                </a:path>
              </a:pathLst>
            </a:custGeom>
            <a:solidFill>
              <a:srgbClr val="776CF8"/>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100"/>
                </a:lnSpc>
              </a:pPr>
              <a:endParaRPr/>
            </a:p>
          </p:txBody>
        </p:sp>
      </p:grpSp>
      <p:grpSp>
        <p:nvGrpSpPr>
          <p:cNvPr id="5" name="Group 5"/>
          <p:cNvGrpSpPr/>
          <p:nvPr/>
        </p:nvGrpSpPr>
        <p:grpSpPr>
          <a:xfrm rot="541305">
            <a:off x="2693492" y="473054"/>
            <a:ext cx="12156515" cy="8214211"/>
            <a:chOff x="0" y="0"/>
            <a:chExt cx="16208686" cy="10952282"/>
          </a:xfrm>
        </p:grpSpPr>
        <p:sp>
          <p:nvSpPr>
            <p:cNvPr id="6" name="TextBox 6"/>
            <p:cNvSpPr txBox="1"/>
            <p:nvPr/>
          </p:nvSpPr>
          <p:spPr>
            <a:xfrm rot="-592460">
              <a:off x="362960" y="1748100"/>
              <a:ext cx="15309696" cy="4644885"/>
            </a:xfrm>
            <a:prstGeom prst="rect">
              <a:avLst/>
            </a:prstGeom>
          </p:spPr>
          <p:txBody>
            <a:bodyPr lIns="0" tIns="0" rIns="0" bIns="0" rtlCol="0" anchor="t">
              <a:spAutoFit/>
            </a:bodyPr>
            <a:lstStyle/>
            <a:p>
              <a:pPr algn="ctr">
                <a:lnSpc>
                  <a:spcPts val="25214"/>
                </a:lnSpc>
                <a:spcBef>
                  <a:spcPct val="0"/>
                </a:spcBef>
              </a:pPr>
              <a:r>
                <a:rPr lang="en-US" sz="25214">
                  <a:solidFill>
                    <a:srgbClr val="4341D4"/>
                  </a:solidFill>
                  <a:latin typeface="Bukhari Script Bold"/>
                </a:rPr>
                <a:t>Thank</a:t>
              </a:r>
            </a:p>
          </p:txBody>
        </p:sp>
        <p:sp>
          <p:nvSpPr>
            <p:cNvPr id="7" name="TextBox 7"/>
            <p:cNvSpPr txBox="1"/>
            <p:nvPr/>
          </p:nvSpPr>
          <p:spPr>
            <a:xfrm rot="-515361">
              <a:off x="2012112" y="5775158"/>
              <a:ext cx="13962181" cy="4158122"/>
            </a:xfrm>
            <a:prstGeom prst="rect">
              <a:avLst/>
            </a:prstGeom>
          </p:spPr>
          <p:txBody>
            <a:bodyPr lIns="0" tIns="0" rIns="0" bIns="0" rtlCol="0" anchor="t">
              <a:spAutoFit/>
            </a:bodyPr>
            <a:lstStyle/>
            <a:p>
              <a:pPr algn="ctr">
                <a:lnSpc>
                  <a:spcPts val="22693"/>
                </a:lnSpc>
                <a:spcBef>
                  <a:spcPct val="0"/>
                </a:spcBef>
              </a:pPr>
              <a:r>
                <a:rPr lang="en-US" sz="22693">
                  <a:solidFill>
                    <a:srgbClr val="4341D4"/>
                  </a:solidFill>
                  <a:latin typeface="Bukhari Script Bold"/>
                </a:rPr>
                <a:t>you!</a:t>
              </a:r>
            </a:p>
          </p:txBody>
        </p:sp>
      </p:grpSp>
      <p:sp>
        <p:nvSpPr>
          <p:cNvPr id="8" name="TextBox 8"/>
          <p:cNvSpPr txBox="1"/>
          <p:nvPr/>
        </p:nvSpPr>
        <p:spPr>
          <a:xfrm>
            <a:off x="13800786" y="7042541"/>
            <a:ext cx="3274219" cy="2215759"/>
          </a:xfrm>
          <a:prstGeom prst="rect">
            <a:avLst/>
          </a:prstGeom>
        </p:spPr>
        <p:txBody>
          <a:bodyPr lIns="0" tIns="0" rIns="0" bIns="0" rtlCol="0" anchor="t">
            <a:spAutoFit/>
          </a:bodyPr>
          <a:lstStyle/>
          <a:p>
            <a:pPr algn="ctr">
              <a:lnSpc>
                <a:spcPts val="18046"/>
              </a:lnSpc>
              <a:spcBef>
                <a:spcPct val="0"/>
              </a:spcBef>
            </a:pPr>
            <a:r>
              <a:rPr lang="en-US" sz="12890">
                <a:solidFill>
                  <a:srgbClr val="FFFFFF"/>
                </a:solidFill>
                <a:ea typeface="DM Sans"/>
              </a:rPr>
              <a:t>谢谢</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5034C4"/>
        </a:solidFill>
        <a:effectLst/>
      </p:bgPr>
    </p:bg>
    <p:spTree>
      <p:nvGrpSpPr>
        <p:cNvPr id="1" name=""/>
        <p:cNvGrpSpPr/>
        <p:nvPr/>
      </p:nvGrpSpPr>
      <p:grpSpPr>
        <a:xfrm>
          <a:off x="0" y="0"/>
          <a:ext cx="0" cy="0"/>
          <a:chOff x="0" y="0"/>
          <a:chExt cx="0" cy="0"/>
        </a:xfrm>
      </p:grpSpPr>
      <p:grpSp>
        <p:nvGrpSpPr>
          <p:cNvPr id="2" name="Group 2"/>
          <p:cNvGrpSpPr/>
          <p:nvPr/>
        </p:nvGrpSpPr>
        <p:grpSpPr>
          <a:xfrm>
            <a:off x="0" y="6333074"/>
            <a:ext cx="18288000" cy="3993940"/>
            <a:chOff x="0" y="0"/>
            <a:chExt cx="4816593" cy="1051902"/>
          </a:xfrm>
        </p:grpSpPr>
        <p:sp>
          <p:nvSpPr>
            <p:cNvPr id="3" name="Freeform 3"/>
            <p:cNvSpPr/>
            <p:nvPr/>
          </p:nvSpPr>
          <p:spPr>
            <a:xfrm>
              <a:off x="0" y="0"/>
              <a:ext cx="4816592" cy="1051902"/>
            </a:xfrm>
            <a:custGeom>
              <a:avLst/>
              <a:gdLst/>
              <a:ahLst/>
              <a:cxnLst/>
              <a:rect l="l" t="t" r="r" b="b"/>
              <a:pathLst>
                <a:path w="4816592" h="1051902">
                  <a:moveTo>
                    <a:pt x="0" y="0"/>
                  </a:moveTo>
                  <a:lnTo>
                    <a:pt x="4816592" y="0"/>
                  </a:lnTo>
                  <a:lnTo>
                    <a:pt x="4816592" y="1051902"/>
                  </a:lnTo>
                  <a:lnTo>
                    <a:pt x="0" y="1051902"/>
                  </a:lnTo>
                  <a:close/>
                </a:path>
              </a:pathLst>
            </a:custGeom>
            <a:solidFill>
              <a:srgbClr val="C9C4DD"/>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100"/>
                </a:lnSpc>
              </a:pPr>
              <a:endParaRPr/>
            </a:p>
          </p:txBody>
        </p:sp>
      </p:grpSp>
      <p:sp>
        <p:nvSpPr>
          <p:cNvPr id="5" name="TextBox 5"/>
          <p:cNvSpPr txBox="1"/>
          <p:nvPr/>
        </p:nvSpPr>
        <p:spPr>
          <a:xfrm>
            <a:off x="786245" y="790592"/>
            <a:ext cx="12467296" cy="1193801"/>
          </a:xfrm>
          <a:prstGeom prst="rect">
            <a:avLst/>
          </a:prstGeom>
        </p:spPr>
        <p:txBody>
          <a:bodyPr lIns="0" tIns="0" rIns="0" bIns="0" rtlCol="0" anchor="t">
            <a:spAutoFit/>
          </a:bodyPr>
          <a:lstStyle/>
          <a:p>
            <a:pPr>
              <a:lnSpc>
                <a:spcPts val="9799"/>
              </a:lnSpc>
            </a:pPr>
            <a:r>
              <a:rPr lang="en-US" sz="6999">
                <a:solidFill>
                  <a:srgbClr val="FFFFFF"/>
                </a:solidFill>
                <a:latin typeface="DM Sans Bold"/>
              </a:rPr>
              <a:t>Day 0</a:t>
            </a:r>
          </a:p>
        </p:txBody>
      </p:sp>
      <p:sp>
        <p:nvSpPr>
          <p:cNvPr id="6" name="TextBox 6"/>
          <p:cNvSpPr txBox="1"/>
          <p:nvPr/>
        </p:nvSpPr>
        <p:spPr>
          <a:xfrm>
            <a:off x="11526982" y="2481652"/>
            <a:ext cx="5940448" cy="705486"/>
          </a:xfrm>
          <a:prstGeom prst="rect">
            <a:avLst/>
          </a:prstGeom>
        </p:spPr>
        <p:txBody>
          <a:bodyPr lIns="0" tIns="0" rIns="0" bIns="0" rtlCol="0" anchor="t">
            <a:spAutoFit/>
          </a:bodyPr>
          <a:lstStyle/>
          <a:p>
            <a:pPr algn="r">
              <a:lnSpc>
                <a:spcPts val="5739"/>
              </a:lnSpc>
            </a:pPr>
            <a:r>
              <a:rPr lang="en-US" sz="4099">
                <a:solidFill>
                  <a:srgbClr val="7AC7CF"/>
                </a:solidFill>
                <a:latin typeface="DM Sans Bold"/>
              </a:rPr>
              <a:t>Arrival in Taiwan:</a:t>
            </a:r>
          </a:p>
        </p:txBody>
      </p:sp>
      <p:sp>
        <p:nvSpPr>
          <p:cNvPr id="7" name="TextBox 7"/>
          <p:cNvSpPr txBox="1"/>
          <p:nvPr/>
        </p:nvSpPr>
        <p:spPr>
          <a:xfrm>
            <a:off x="786245" y="6625420"/>
            <a:ext cx="5940448" cy="705486"/>
          </a:xfrm>
          <a:prstGeom prst="rect">
            <a:avLst/>
          </a:prstGeom>
        </p:spPr>
        <p:txBody>
          <a:bodyPr lIns="0" tIns="0" rIns="0" bIns="0" rtlCol="0" anchor="t">
            <a:spAutoFit/>
          </a:bodyPr>
          <a:lstStyle/>
          <a:p>
            <a:pPr algn="just">
              <a:lnSpc>
                <a:spcPts val="5739"/>
              </a:lnSpc>
            </a:pPr>
            <a:r>
              <a:rPr lang="en-US" sz="4099">
                <a:solidFill>
                  <a:srgbClr val="1A1416"/>
                </a:solidFill>
                <a:latin typeface="DM Sans Bold"/>
              </a:rPr>
              <a:t>Arrival in Tainan:</a:t>
            </a:r>
          </a:p>
        </p:txBody>
      </p:sp>
      <p:sp>
        <p:nvSpPr>
          <p:cNvPr id="8" name="TextBox 8"/>
          <p:cNvSpPr txBox="1"/>
          <p:nvPr/>
        </p:nvSpPr>
        <p:spPr>
          <a:xfrm>
            <a:off x="11526982" y="3703446"/>
            <a:ext cx="5940448" cy="580390"/>
          </a:xfrm>
          <a:prstGeom prst="rect">
            <a:avLst/>
          </a:prstGeom>
        </p:spPr>
        <p:txBody>
          <a:bodyPr lIns="0" tIns="0" rIns="0" bIns="0" rtlCol="0" anchor="t">
            <a:spAutoFit/>
          </a:bodyPr>
          <a:lstStyle/>
          <a:p>
            <a:pPr algn="r">
              <a:lnSpc>
                <a:spcPts val="4759"/>
              </a:lnSpc>
            </a:pPr>
            <a:r>
              <a:rPr lang="en-US" sz="3399">
                <a:solidFill>
                  <a:srgbClr val="7AC7CF"/>
                </a:solidFill>
                <a:latin typeface="Canva Sans"/>
              </a:rPr>
              <a:t>Date - 31 August 2023</a:t>
            </a:r>
          </a:p>
        </p:txBody>
      </p:sp>
      <p:sp>
        <p:nvSpPr>
          <p:cNvPr id="9" name="TextBox 9"/>
          <p:cNvSpPr txBox="1"/>
          <p:nvPr/>
        </p:nvSpPr>
        <p:spPr>
          <a:xfrm>
            <a:off x="786245" y="7749654"/>
            <a:ext cx="5940448" cy="580390"/>
          </a:xfrm>
          <a:prstGeom prst="rect">
            <a:avLst/>
          </a:prstGeom>
        </p:spPr>
        <p:txBody>
          <a:bodyPr lIns="0" tIns="0" rIns="0" bIns="0" rtlCol="0" anchor="t">
            <a:spAutoFit/>
          </a:bodyPr>
          <a:lstStyle/>
          <a:p>
            <a:pPr>
              <a:lnSpc>
                <a:spcPts val="4759"/>
              </a:lnSpc>
            </a:pPr>
            <a:r>
              <a:rPr lang="en-US" sz="3399">
                <a:solidFill>
                  <a:srgbClr val="1A1416"/>
                </a:solidFill>
                <a:latin typeface="Canva Sans"/>
              </a:rPr>
              <a:t>Time - 11:30 PM Via HSR </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5034C4"/>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2503351"/>
            <a:chOff x="0" y="0"/>
            <a:chExt cx="4816593" cy="659319"/>
          </a:xfrm>
        </p:grpSpPr>
        <p:sp>
          <p:nvSpPr>
            <p:cNvPr id="3" name="Freeform 3"/>
            <p:cNvSpPr/>
            <p:nvPr/>
          </p:nvSpPr>
          <p:spPr>
            <a:xfrm>
              <a:off x="0" y="0"/>
              <a:ext cx="4816592" cy="659319"/>
            </a:xfrm>
            <a:custGeom>
              <a:avLst/>
              <a:gdLst/>
              <a:ahLst/>
              <a:cxnLst/>
              <a:rect l="l" t="t" r="r" b="b"/>
              <a:pathLst>
                <a:path w="4816592" h="659319">
                  <a:moveTo>
                    <a:pt x="0" y="0"/>
                  </a:moveTo>
                  <a:lnTo>
                    <a:pt x="4816592" y="0"/>
                  </a:lnTo>
                  <a:lnTo>
                    <a:pt x="4816592" y="659319"/>
                  </a:lnTo>
                  <a:lnTo>
                    <a:pt x="0" y="659319"/>
                  </a:lnTo>
                  <a:close/>
                </a:path>
              </a:pathLst>
            </a:custGeom>
            <a:solidFill>
              <a:srgbClr val="C9C4DD"/>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100"/>
                </a:lnSpc>
              </a:pPr>
              <a:endParaRPr/>
            </a:p>
          </p:txBody>
        </p:sp>
      </p:grpSp>
      <p:sp>
        <p:nvSpPr>
          <p:cNvPr id="5" name="Freeform 5"/>
          <p:cNvSpPr/>
          <p:nvPr/>
        </p:nvSpPr>
        <p:spPr>
          <a:xfrm>
            <a:off x="9069463" y="2958732"/>
            <a:ext cx="8399424" cy="6299568"/>
          </a:xfrm>
          <a:custGeom>
            <a:avLst/>
            <a:gdLst/>
            <a:ahLst/>
            <a:cxnLst/>
            <a:rect l="l" t="t" r="r" b="b"/>
            <a:pathLst>
              <a:path w="8399424" h="6299568">
                <a:moveTo>
                  <a:pt x="0" y="0"/>
                </a:moveTo>
                <a:lnTo>
                  <a:pt x="8399423" y="0"/>
                </a:lnTo>
                <a:lnTo>
                  <a:pt x="8399423" y="6299568"/>
                </a:lnTo>
                <a:lnTo>
                  <a:pt x="0" y="6299568"/>
                </a:lnTo>
                <a:lnTo>
                  <a:pt x="0" y="0"/>
                </a:lnTo>
                <a:close/>
              </a:path>
            </a:pathLst>
          </a:custGeom>
          <a:blipFill>
            <a:blip r:embed="rId2"/>
            <a:stretch>
              <a:fillRect/>
            </a:stretch>
          </a:blipFill>
        </p:spPr>
      </p:sp>
      <p:sp>
        <p:nvSpPr>
          <p:cNvPr id="6" name="TextBox 6"/>
          <p:cNvSpPr txBox="1"/>
          <p:nvPr/>
        </p:nvSpPr>
        <p:spPr>
          <a:xfrm>
            <a:off x="896630" y="588100"/>
            <a:ext cx="16945013" cy="1193801"/>
          </a:xfrm>
          <a:prstGeom prst="rect">
            <a:avLst/>
          </a:prstGeom>
        </p:spPr>
        <p:txBody>
          <a:bodyPr lIns="0" tIns="0" rIns="0" bIns="0" rtlCol="0" anchor="t">
            <a:spAutoFit/>
          </a:bodyPr>
          <a:lstStyle/>
          <a:p>
            <a:pPr>
              <a:lnSpc>
                <a:spcPts val="9799"/>
              </a:lnSpc>
            </a:pPr>
            <a:r>
              <a:rPr lang="en-US" sz="6999" spc="34">
                <a:solidFill>
                  <a:srgbClr val="181712"/>
                </a:solidFill>
                <a:latin typeface="DM Sans Bold"/>
              </a:rPr>
              <a:t>Day 0</a:t>
            </a:r>
          </a:p>
        </p:txBody>
      </p:sp>
      <p:sp>
        <p:nvSpPr>
          <p:cNvPr id="7" name="TextBox 7"/>
          <p:cNvSpPr txBox="1"/>
          <p:nvPr/>
        </p:nvSpPr>
        <p:spPr>
          <a:xfrm>
            <a:off x="1028700" y="3136708"/>
            <a:ext cx="16440186" cy="613410"/>
          </a:xfrm>
          <a:prstGeom prst="rect">
            <a:avLst/>
          </a:prstGeom>
        </p:spPr>
        <p:txBody>
          <a:bodyPr lIns="0" tIns="0" rIns="0" bIns="0" rtlCol="0" anchor="t">
            <a:spAutoFit/>
          </a:bodyPr>
          <a:lstStyle/>
          <a:p>
            <a:pPr>
              <a:lnSpc>
                <a:spcPts val="5039"/>
              </a:lnSpc>
            </a:pPr>
            <a:r>
              <a:rPr lang="en-US" sz="3599">
                <a:solidFill>
                  <a:srgbClr val="FFFFFF"/>
                </a:solidFill>
                <a:latin typeface="DM Sans Bold"/>
              </a:rPr>
              <a:t>&gt; Meeting with Lab Seniors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5034C4"/>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2503351"/>
            <a:chOff x="0" y="0"/>
            <a:chExt cx="4816593" cy="659319"/>
          </a:xfrm>
        </p:grpSpPr>
        <p:sp>
          <p:nvSpPr>
            <p:cNvPr id="3" name="Freeform 3"/>
            <p:cNvSpPr/>
            <p:nvPr/>
          </p:nvSpPr>
          <p:spPr>
            <a:xfrm>
              <a:off x="0" y="0"/>
              <a:ext cx="4816592" cy="659319"/>
            </a:xfrm>
            <a:custGeom>
              <a:avLst/>
              <a:gdLst/>
              <a:ahLst/>
              <a:cxnLst/>
              <a:rect l="l" t="t" r="r" b="b"/>
              <a:pathLst>
                <a:path w="4816592" h="659319">
                  <a:moveTo>
                    <a:pt x="0" y="0"/>
                  </a:moveTo>
                  <a:lnTo>
                    <a:pt x="4816592" y="0"/>
                  </a:lnTo>
                  <a:lnTo>
                    <a:pt x="4816592" y="659319"/>
                  </a:lnTo>
                  <a:lnTo>
                    <a:pt x="0" y="659319"/>
                  </a:lnTo>
                  <a:close/>
                </a:path>
              </a:pathLst>
            </a:custGeom>
            <a:solidFill>
              <a:srgbClr val="C9C4DD"/>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100"/>
                </a:lnSpc>
              </a:pPr>
              <a:endParaRPr/>
            </a:p>
          </p:txBody>
        </p:sp>
      </p:grpSp>
      <p:sp>
        <p:nvSpPr>
          <p:cNvPr id="5" name="TextBox 5"/>
          <p:cNvSpPr txBox="1"/>
          <p:nvPr/>
        </p:nvSpPr>
        <p:spPr>
          <a:xfrm>
            <a:off x="897514" y="588100"/>
            <a:ext cx="16945013" cy="1193801"/>
          </a:xfrm>
          <a:prstGeom prst="rect">
            <a:avLst/>
          </a:prstGeom>
        </p:spPr>
        <p:txBody>
          <a:bodyPr lIns="0" tIns="0" rIns="0" bIns="0" rtlCol="0" anchor="t">
            <a:spAutoFit/>
          </a:bodyPr>
          <a:lstStyle/>
          <a:p>
            <a:pPr>
              <a:lnSpc>
                <a:spcPts val="9799"/>
              </a:lnSpc>
            </a:pPr>
            <a:r>
              <a:rPr lang="en-US" sz="6999" spc="34">
                <a:solidFill>
                  <a:srgbClr val="181712"/>
                </a:solidFill>
                <a:latin typeface="DM Sans Bold"/>
              </a:rPr>
              <a:t>Day 0</a:t>
            </a:r>
          </a:p>
        </p:txBody>
      </p:sp>
      <p:sp>
        <p:nvSpPr>
          <p:cNvPr id="6" name="TextBox 6"/>
          <p:cNvSpPr txBox="1"/>
          <p:nvPr/>
        </p:nvSpPr>
        <p:spPr>
          <a:xfrm>
            <a:off x="1028700" y="3106275"/>
            <a:ext cx="16440186" cy="613410"/>
          </a:xfrm>
          <a:prstGeom prst="rect">
            <a:avLst/>
          </a:prstGeom>
        </p:spPr>
        <p:txBody>
          <a:bodyPr lIns="0" tIns="0" rIns="0" bIns="0" rtlCol="0" anchor="t">
            <a:spAutoFit/>
          </a:bodyPr>
          <a:lstStyle/>
          <a:p>
            <a:pPr>
              <a:lnSpc>
                <a:spcPts val="5039"/>
              </a:lnSpc>
            </a:pPr>
            <a:r>
              <a:rPr lang="en-US" sz="3599">
                <a:solidFill>
                  <a:srgbClr val="FFFFFF"/>
                </a:solidFill>
                <a:latin typeface="DM Sans Bold"/>
              </a:rPr>
              <a:t>&gt; Meeting with Dorm Friends</a:t>
            </a:r>
          </a:p>
        </p:txBody>
      </p:sp>
      <p:sp>
        <p:nvSpPr>
          <p:cNvPr id="7" name="TextBox 7"/>
          <p:cNvSpPr txBox="1"/>
          <p:nvPr/>
        </p:nvSpPr>
        <p:spPr>
          <a:xfrm>
            <a:off x="1028700" y="4653136"/>
            <a:ext cx="16440186" cy="613410"/>
          </a:xfrm>
          <a:prstGeom prst="rect">
            <a:avLst/>
          </a:prstGeom>
        </p:spPr>
        <p:txBody>
          <a:bodyPr lIns="0" tIns="0" rIns="0" bIns="0" rtlCol="0" anchor="t">
            <a:spAutoFit/>
          </a:bodyPr>
          <a:lstStyle/>
          <a:p>
            <a:pPr>
              <a:lnSpc>
                <a:spcPts val="5039"/>
              </a:lnSpc>
            </a:pPr>
            <a:r>
              <a:rPr lang="en-US" sz="3599">
                <a:solidFill>
                  <a:srgbClr val="FFFFFF"/>
                </a:solidFill>
                <a:latin typeface="DM Sans Bold"/>
              </a:rPr>
              <a:t>&gt; Dinner with Dorm Friends</a:t>
            </a:r>
          </a:p>
        </p:txBody>
      </p:sp>
      <p:sp>
        <p:nvSpPr>
          <p:cNvPr id="8" name="Freeform 8"/>
          <p:cNvSpPr/>
          <p:nvPr/>
        </p:nvSpPr>
        <p:spPr>
          <a:xfrm>
            <a:off x="9144000" y="2958732"/>
            <a:ext cx="8399424" cy="6299568"/>
          </a:xfrm>
          <a:custGeom>
            <a:avLst/>
            <a:gdLst/>
            <a:ahLst/>
            <a:cxnLst/>
            <a:rect l="l" t="t" r="r" b="b"/>
            <a:pathLst>
              <a:path w="8399424" h="6299568">
                <a:moveTo>
                  <a:pt x="0" y="0"/>
                </a:moveTo>
                <a:lnTo>
                  <a:pt x="8399424" y="0"/>
                </a:lnTo>
                <a:lnTo>
                  <a:pt x="8399424" y="6299568"/>
                </a:lnTo>
                <a:lnTo>
                  <a:pt x="0" y="6299568"/>
                </a:lnTo>
                <a:lnTo>
                  <a:pt x="0" y="0"/>
                </a:lnTo>
                <a:close/>
              </a:path>
            </a:pathLst>
          </a:custGeom>
          <a:blipFill>
            <a:blip r:embed="rId2"/>
            <a:stretch>
              <a:fillRect/>
            </a:stretch>
          </a:blipFill>
        </p:spPr>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5034C4"/>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2503351"/>
            <a:chOff x="0" y="0"/>
            <a:chExt cx="4816593" cy="659319"/>
          </a:xfrm>
        </p:grpSpPr>
        <p:sp>
          <p:nvSpPr>
            <p:cNvPr id="3" name="Freeform 3"/>
            <p:cNvSpPr/>
            <p:nvPr/>
          </p:nvSpPr>
          <p:spPr>
            <a:xfrm>
              <a:off x="0" y="0"/>
              <a:ext cx="4816592" cy="659319"/>
            </a:xfrm>
            <a:custGeom>
              <a:avLst/>
              <a:gdLst/>
              <a:ahLst/>
              <a:cxnLst/>
              <a:rect l="l" t="t" r="r" b="b"/>
              <a:pathLst>
                <a:path w="4816592" h="659319">
                  <a:moveTo>
                    <a:pt x="0" y="0"/>
                  </a:moveTo>
                  <a:lnTo>
                    <a:pt x="4816592" y="0"/>
                  </a:lnTo>
                  <a:lnTo>
                    <a:pt x="4816592" y="659319"/>
                  </a:lnTo>
                  <a:lnTo>
                    <a:pt x="0" y="659319"/>
                  </a:lnTo>
                  <a:close/>
                </a:path>
              </a:pathLst>
            </a:custGeom>
            <a:solidFill>
              <a:srgbClr val="C9C4DD"/>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100"/>
                </a:lnSpc>
              </a:pPr>
              <a:endParaRPr/>
            </a:p>
          </p:txBody>
        </p:sp>
      </p:grpSp>
      <p:sp>
        <p:nvSpPr>
          <p:cNvPr id="5" name="Freeform 5"/>
          <p:cNvSpPr/>
          <p:nvPr/>
        </p:nvSpPr>
        <p:spPr>
          <a:xfrm>
            <a:off x="8790331" y="3029267"/>
            <a:ext cx="9068630" cy="6477001"/>
          </a:xfrm>
          <a:custGeom>
            <a:avLst/>
            <a:gdLst/>
            <a:ahLst/>
            <a:cxnLst/>
            <a:rect l="l" t="t" r="r" b="b"/>
            <a:pathLst>
              <a:path w="10003046" h="7502284">
                <a:moveTo>
                  <a:pt x="0" y="0"/>
                </a:moveTo>
                <a:lnTo>
                  <a:pt x="10003046" y="0"/>
                </a:lnTo>
                <a:lnTo>
                  <a:pt x="10003046" y="7502285"/>
                </a:lnTo>
                <a:lnTo>
                  <a:pt x="0" y="7502285"/>
                </a:lnTo>
                <a:lnTo>
                  <a:pt x="0" y="0"/>
                </a:lnTo>
                <a:close/>
              </a:path>
            </a:pathLst>
          </a:custGeom>
          <a:blipFill>
            <a:blip r:embed="rId2"/>
            <a:stretch>
              <a:fillRect/>
            </a:stretch>
          </a:blipFill>
        </p:spPr>
      </p:sp>
      <p:sp>
        <p:nvSpPr>
          <p:cNvPr id="6" name="TextBox 6"/>
          <p:cNvSpPr txBox="1"/>
          <p:nvPr/>
        </p:nvSpPr>
        <p:spPr>
          <a:xfrm>
            <a:off x="913948" y="588100"/>
            <a:ext cx="16945013" cy="1193801"/>
          </a:xfrm>
          <a:prstGeom prst="rect">
            <a:avLst/>
          </a:prstGeom>
        </p:spPr>
        <p:txBody>
          <a:bodyPr lIns="0" tIns="0" rIns="0" bIns="0" rtlCol="0" anchor="t">
            <a:spAutoFit/>
          </a:bodyPr>
          <a:lstStyle/>
          <a:p>
            <a:pPr>
              <a:lnSpc>
                <a:spcPts val="9799"/>
              </a:lnSpc>
            </a:pPr>
            <a:r>
              <a:rPr lang="en-US" sz="6999" spc="34">
                <a:solidFill>
                  <a:srgbClr val="181712"/>
                </a:solidFill>
                <a:latin typeface="DM Sans Bold"/>
              </a:rPr>
              <a:t>Day 1</a:t>
            </a:r>
          </a:p>
        </p:txBody>
      </p:sp>
      <p:sp>
        <p:nvSpPr>
          <p:cNvPr id="7" name="TextBox 7"/>
          <p:cNvSpPr txBox="1"/>
          <p:nvPr/>
        </p:nvSpPr>
        <p:spPr>
          <a:xfrm>
            <a:off x="1057275" y="3029267"/>
            <a:ext cx="6655414" cy="613410"/>
          </a:xfrm>
          <a:prstGeom prst="rect">
            <a:avLst/>
          </a:prstGeom>
        </p:spPr>
        <p:txBody>
          <a:bodyPr lIns="0" tIns="0" rIns="0" bIns="0" rtlCol="0" anchor="t">
            <a:spAutoFit/>
          </a:bodyPr>
          <a:lstStyle/>
          <a:p>
            <a:pPr>
              <a:lnSpc>
                <a:spcPts val="5039"/>
              </a:lnSpc>
            </a:pPr>
            <a:r>
              <a:rPr lang="en-US" sz="3599">
                <a:solidFill>
                  <a:srgbClr val="FFFFFF"/>
                </a:solidFill>
                <a:latin typeface="DM Sans Bold"/>
              </a:rPr>
              <a:t>&gt; Meeting with Prof. Hwang</a:t>
            </a:r>
          </a:p>
        </p:txBody>
      </p:sp>
      <p:sp>
        <p:nvSpPr>
          <p:cNvPr id="8" name="TextBox 8"/>
          <p:cNvSpPr txBox="1"/>
          <p:nvPr/>
        </p:nvSpPr>
        <p:spPr>
          <a:xfrm>
            <a:off x="1028700" y="4606290"/>
            <a:ext cx="6447595" cy="613410"/>
          </a:xfrm>
          <a:prstGeom prst="rect">
            <a:avLst/>
          </a:prstGeom>
        </p:spPr>
        <p:txBody>
          <a:bodyPr lIns="0" tIns="0" rIns="0" bIns="0" rtlCol="0" anchor="t">
            <a:spAutoFit/>
          </a:bodyPr>
          <a:lstStyle/>
          <a:p>
            <a:pPr>
              <a:lnSpc>
                <a:spcPts val="5039"/>
              </a:lnSpc>
            </a:pPr>
            <a:r>
              <a:rPr lang="en-US" sz="3599" dirty="0">
                <a:solidFill>
                  <a:srgbClr val="FFFFFF"/>
                </a:solidFill>
                <a:latin typeface="DM Sans Bold"/>
              </a:rPr>
              <a:t>&gt; Lunch </a:t>
            </a:r>
          </a:p>
        </p:txBody>
      </p:sp>
      <p:sp>
        <p:nvSpPr>
          <p:cNvPr id="9" name="TextBox 9"/>
          <p:cNvSpPr txBox="1"/>
          <p:nvPr/>
        </p:nvSpPr>
        <p:spPr>
          <a:xfrm>
            <a:off x="1028700" y="6130290"/>
            <a:ext cx="6551504" cy="613410"/>
          </a:xfrm>
          <a:prstGeom prst="rect">
            <a:avLst/>
          </a:prstGeom>
        </p:spPr>
        <p:txBody>
          <a:bodyPr lIns="0" tIns="0" rIns="0" bIns="0" rtlCol="0" anchor="t">
            <a:spAutoFit/>
          </a:bodyPr>
          <a:lstStyle/>
          <a:p>
            <a:pPr>
              <a:lnSpc>
                <a:spcPts val="5039"/>
              </a:lnSpc>
            </a:pPr>
            <a:r>
              <a:rPr lang="en-US" sz="3599" dirty="0">
                <a:solidFill>
                  <a:srgbClr val="FFFFFF"/>
                </a:solidFill>
                <a:latin typeface="DM Sans Bold"/>
              </a:rPr>
              <a:t>&gt; Meeting with NIA Officials </a:t>
            </a:r>
          </a:p>
        </p:txBody>
      </p:sp>
      <p:sp>
        <p:nvSpPr>
          <p:cNvPr id="10" name="TextBox 10"/>
          <p:cNvSpPr txBox="1"/>
          <p:nvPr/>
        </p:nvSpPr>
        <p:spPr>
          <a:xfrm>
            <a:off x="1028700" y="7654290"/>
            <a:ext cx="6967141" cy="613410"/>
          </a:xfrm>
          <a:prstGeom prst="rect">
            <a:avLst/>
          </a:prstGeom>
        </p:spPr>
        <p:txBody>
          <a:bodyPr lIns="0" tIns="0" rIns="0" bIns="0" rtlCol="0" anchor="t">
            <a:spAutoFit/>
          </a:bodyPr>
          <a:lstStyle/>
          <a:p>
            <a:pPr>
              <a:lnSpc>
                <a:spcPts val="5039"/>
              </a:lnSpc>
            </a:pPr>
            <a:r>
              <a:rPr lang="en-US" sz="3599" dirty="0">
                <a:solidFill>
                  <a:srgbClr val="FFFFFF"/>
                </a:solidFill>
                <a:latin typeface="DM Sans Bold"/>
              </a:rPr>
              <a:t>&gt; Meeting with Bank officials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5034C4"/>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2503351"/>
            <a:chOff x="0" y="0"/>
            <a:chExt cx="4816593" cy="659319"/>
          </a:xfrm>
        </p:grpSpPr>
        <p:sp>
          <p:nvSpPr>
            <p:cNvPr id="3" name="Freeform 3"/>
            <p:cNvSpPr/>
            <p:nvPr/>
          </p:nvSpPr>
          <p:spPr>
            <a:xfrm>
              <a:off x="0" y="0"/>
              <a:ext cx="4816592" cy="659319"/>
            </a:xfrm>
            <a:custGeom>
              <a:avLst/>
              <a:gdLst/>
              <a:ahLst/>
              <a:cxnLst/>
              <a:rect l="l" t="t" r="r" b="b"/>
              <a:pathLst>
                <a:path w="4816592" h="659319">
                  <a:moveTo>
                    <a:pt x="0" y="0"/>
                  </a:moveTo>
                  <a:lnTo>
                    <a:pt x="4816592" y="0"/>
                  </a:lnTo>
                  <a:lnTo>
                    <a:pt x="4816592" y="659319"/>
                  </a:lnTo>
                  <a:lnTo>
                    <a:pt x="0" y="659319"/>
                  </a:lnTo>
                  <a:close/>
                </a:path>
              </a:pathLst>
            </a:custGeom>
            <a:solidFill>
              <a:srgbClr val="C9C4DD"/>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100"/>
                </a:lnSpc>
              </a:pPr>
              <a:endParaRPr/>
            </a:p>
          </p:txBody>
        </p:sp>
      </p:grpSp>
      <p:sp>
        <p:nvSpPr>
          <p:cNvPr id="5" name="TextBox 5"/>
          <p:cNvSpPr txBox="1"/>
          <p:nvPr/>
        </p:nvSpPr>
        <p:spPr>
          <a:xfrm>
            <a:off x="1123512" y="365124"/>
            <a:ext cx="16945013" cy="1193801"/>
          </a:xfrm>
          <a:prstGeom prst="rect">
            <a:avLst/>
          </a:prstGeom>
        </p:spPr>
        <p:txBody>
          <a:bodyPr lIns="0" tIns="0" rIns="0" bIns="0" rtlCol="0" anchor="t">
            <a:spAutoFit/>
          </a:bodyPr>
          <a:lstStyle/>
          <a:p>
            <a:pPr>
              <a:lnSpc>
                <a:spcPts val="9799"/>
              </a:lnSpc>
            </a:pPr>
            <a:r>
              <a:rPr lang="en-US" sz="6999" spc="34">
                <a:solidFill>
                  <a:srgbClr val="181712"/>
                </a:solidFill>
                <a:latin typeface="DM Sans Bold"/>
              </a:rPr>
              <a:t>Week 1 &amp; 2</a:t>
            </a:r>
          </a:p>
        </p:txBody>
      </p:sp>
      <p:sp>
        <p:nvSpPr>
          <p:cNvPr id="6" name="TextBox 6"/>
          <p:cNvSpPr txBox="1"/>
          <p:nvPr/>
        </p:nvSpPr>
        <p:spPr>
          <a:xfrm>
            <a:off x="1575531" y="1783749"/>
            <a:ext cx="8020488" cy="481328"/>
          </a:xfrm>
          <a:prstGeom prst="rect">
            <a:avLst/>
          </a:prstGeom>
        </p:spPr>
        <p:txBody>
          <a:bodyPr lIns="0" tIns="0" rIns="0" bIns="0" rtlCol="0" anchor="t">
            <a:spAutoFit/>
          </a:bodyPr>
          <a:lstStyle/>
          <a:p>
            <a:pPr>
              <a:lnSpc>
                <a:spcPts val="3920"/>
              </a:lnSpc>
            </a:pPr>
            <a:r>
              <a:rPr lang="en-US" sz="2800" spc="14">
                <a:solidFill>
                  <a:srgbClr val="181712"/>
                </a:solidFill>
                <a:latin typeface="DM Sans Bold"/>
              </a:rPr>
              <a:t>Below is our Internship Goal for Week 1 &amp; 2</a:t>
            </a:r>
          </a:p>
        </p:txBody>
      </p:sp>
      <p:sp>
        <p:nvSpPr>
          <p:cNvPr id="7" name="TextBox 7"/>
          <p:cNvSpPr txBox="1"/>
          <p:nvPr/>
        </p:nvSpPr>
        <p:spPr>
          <a:xfrm>
            <a:off x="1575531" y="4081724"/>
            <a:ext cx="16850201" cy="530859"/>
          </a:xfrm>
          <a:prstGeom prst="rect">
            <a:avLst/>
          </a:prstGeom>
        </p:spPr>
        <p:txBody>
          <a:bodyPr lIns="0" tIns="0" rIns="0" bIns="0" rtlCol="0" anchor="t">
            <a:spAutoFit/>
          </a:bodyPr>
          <a:lstStyle/>
          <a:p>
            <a:pPr>
              <a:lnSpc>
                <a:spcPts val="4340"/>
              </a:lnSpc>
            </a:pPr>
            <a:r>
              <a:rPr lang="en-US" sz="3100" spc="15" dirty="0">
                <a:solidFill>
                  <a:srgbClr val="FFFFFF"/>
                </a:solidFill>
                <a:latin typeface="DM Sans Bold"/>
              </a:rPr>
              <a:t>(1) Team building and Introduction</a:t>
            </a:r>
          </a:p>
        </p:txBody>
      </p:sp>
      <p:sp>
        <p:nvSpPr>
          <p:cNvPr id="9" name="TextBox 7">
            <a:extLst>
              <a:ext uri="{FF2B5EF4-FFF2-40B4-BE49-F238E27FC236}">
                <a16:creationId xmlns:a16="http://schemas.microsoft.com/office/drawing/2014/main" id="{709C56F1-2088-3F86-70B6-610FB1CE964F}"/>
              </a:ext>
            </a:extLst>
          </p:cNvPr>
          <p:cNvSpPr txBox="1"/>
          <p:nvPr/>
        </p:nvSpPr>
        <p:spPr>
          <a:xfrm>
            <a:off x="1575531" y="5408988"/>
            <a:ext cx="16850201" cy="530859"/>
          </a:xfrm>
          <a:prstGeom prst="rect">
            <a:avLst/>
          </a:prstGeom>
        </p:spPr>
        <p:txBody>
          <a:bodyPr lIns="0" tIns="0" rIns="0" bIns="0" rtlCol="0" anchor="t">
            <a:spAutoFit/>
          </a:bodyPr>
          <a:lstStyle/>
          <a:p>
            <a:pPr>
              <a:lnSpc>
                <a:spcPts val="4340"/>
              </a:lnSpc>
            </a:pPr>
            <a:r>
              <a:rPr lang="en-US" sz="3100" spc="15" dirty="0">
                <a:solidFill>
                  <a:srgbClr val="FFFFFF"/>
                </a:solidFill>
                <a:latin typeface="DM Sans Bold"/>
              </a:rPr>
              <a:t>(2) Read and understand the MITRE Engage documents; </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TotalTime>
  <Words>1846</Words>
  <Application>Microsoft Macintosh PowerPoint</Application>
  <PresentationFormat>Custom</PresentationFormat>
  <Paragraphs>207</Paragraphs>
  <Slides>43</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43</vt:i4>
      </vt:variant>
    </vt:vector>
  </HeadingPairs>
  <TitlesOfParts>
    <vt:vector size="53" baseType="lpstr">
      <vt:lpstr>Calibri</vt:lpstr>
      <vt:lpstr>Canva Sans Bold</vt:lpstr>
      <vt:lpstr>Canva Sans</vt:lpstr>
      <vt:lpstr>DM Sans Bold</vt:lpstr>
      <vt:lpstr>DM Sans</vt:lpstr>
      <vt:lpstr>DM Sans Medium</vt:lpstr>
      <vt:lpstr>Bukhari Script Bold</vt:lpstr>
      <vt:lpstr>DM Sans Semi-Bold</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IIPP Presentation</dc:title>
  <cp:lastModifiedBy>ARUN ASHOK BADRI</cp:lastModifiedBy>
  <cp:revision>3</cp:revision>
  <dcterms:created xsi:type="dcterms:W3CDTF">2006-08-16T00:00:00Z</dcterms:created>
  <dcterms:modified xsi:type="dcterms:W3CDTF">2023-10-06T04:52:53Z</dcterms:modified>
  <dc:identifier>DAFwTCcb9DU</dc:identifier>
</cp:coreProperties>
</file>